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20"/>
  </p:notesMasterIdLst>
  <p:sldIdLst>
    <p:sldId id="341" r:id="rId5"/>
    <p:sldId id="339" r:id="rId6"/>
    <p:sldId id="458" r:id="rId7"/>
    <p:sldId id="459" r:id="rId8"/>
    <p:sldId id="460" r:id="rId9"/>
    <p:sldId id="461" r:id="rId10"/>
    <p:sldId id="462" r:id="rId11"/>
    <p:sldId id="465" r:id="rId12"/>
    <p:sldId id="466" r:id="rId13"/>
    <p:sldId id="467" r:id="rId14"/>
    <p:sldId id="468" r:id="rId15"/>
    <p:sldId id="469" r:id="rId16"/>
    <p:sldId id="470" r:id="rId17"/>
    <p:sldId id="471" r:id="rId18"/>
    <p:sldId id="289" r:id="rId19"/>
  </p:sldIdLst>
  <p:sldSz cx="14630400" cy="8229600"/>
  <p:notesSz cx="6858000" cy="9144000"/>
  <p:defaultTex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iot, Ecton J" initials="TEJ" lastIdx="11" clrIdx="0">
    <p:extLst>
      <p:ext uri="{19B8F6BF-5375-455C-9EA6-DF929625EA0E}">
        <p15:presenceInfo xmlns:p15="http://schemas.microsoft.com/office/powerpoint/2012/main" userId="S-1-5-21-3436129700-137279607-2938357992-286776" providerId="AD"/>
      </p:ext>
    </p:extLst>
  </p:cmAuthor>
  <p:cmAuthor id="2" name="Yung, Rose" initials="YR" lastIdx="3" clrIdx="1">
    <p:extLst>
      <p:ext uri="{19B8F6BF-5375-455C-9EA6-DF929625EA0E}">
        <p15:presenceInfo xmlns:p15="http://schemas.microsoft.com/office/powerpoint/2012/main" userId="S-1-5-21-3436129700-137279607-2938357992-340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7721"/>
    <a:srgbClr val="FED73F"/>
    <a:srgbClr val="E76627"/>
    <a:srgbClr val="0065BC"/>
    <a:srgbClr val="FED13F"/>
    <a:srgbClr val="FEC9FF"/>
    <a:srgbClr val="0848AD"/>
    <a:srgbClr val="FAC533"/>
    <a:srgbClr val="9B9699"/>
    <a:srgbClr val="3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65" autoAdjust="0"/>
    <p:restoredTop sz="44847" autoAdjust="0"/>
  </p:normalViewPr>
  <p:slideViewPr>
    <p:cSldViewPr snapToGrid="0" snapToObjects="1">
      <p:cViewPr>
        <p:scale>
          <a:sx n="25" d="100"/>
          <a:sy n="25" d="100"/>
        </p:scale>
        <p:origin x="2400" y="236"/>
      </p:cViewPr>
      <p:guideLst>
        <p:guide orient="horz" pos="2592"/>
        <p:guide pos="4608"/>
      </p:guideLst>
    </p:cSldViewPr>
  </p:slideViewPr>
  <p:notesTextViewPr>
    <p:cViewPr>
      <p:scale>
        <a:sx n="150" d="100"/>
        <a:sy n="150" d="100"/>
      </p:scale>
      <p:origin x="0" y="0"/>
    </p:cViewPr>
  </p:notesTextViewPr>
  <p:sorterViewPr>
    <p:cViewPr varScale="1">
      <p:scale>
        <a:sx n="1" d="1"/>
        <a:sy n="1" d="1"/>
      </p:scale>
      <p:origin x="0" y="16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457BB-427A-40AF-A34E-74F8597F3DF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11A61F9-A3D6-4485-9A84-00FA4B89E967}">
      <dgm:prSet custT="1"/>
      <dgm:spPr/>
      <dgm:t>
        <a:bodyPr/>
        <a:lstStyle/>
        <a:p>
          <a:pPr rtl="0"/>
          <a:r>
            <a:rPr lang="en-US" sz="1500" dirty="0" smtClean="0"/>
            <a:t>Data Gathered</a:t>
          </a:r>
          <a:endParaRPr lang="en-US" sz="1500" dirty="0"/>
        </a:p>
      </dgm:t>
    </dgm:pt>
    <dgm:pt modelId="{6BD3C990-6B0B-40D2-B2C1-20897C9B2E82}" type="parTrans" cxnId="{FE26369E-8672-426A-8E97-C715B0965015}">
      <dgm:prSet/>
      <dgm:spPr/>
      <dgm:t>
        <a:bodyPr/>
        <a:lstStyle/>
        <a:p>
          <a:endParaRPr lang="en-US"/>
        </a:p>
      </dgm:t>
    </dgm:pt>
    <dgm:pt modelId="{5D271F7E-3B7E-4C7D-A9DB-2E83C9D7440B}" type="sibTrans" cxnId="{FE26369E-8672-426A-8E97-C715B0965015}">
      <dgm:prSet/>
      <dgm:spPr/>
      <dgm:t>
        <a:bodyPr/>
        <a:lstStyle/>
        <a:p>
          <a:endParaRPr lang="en-US"/>
        </a:p>
      </dgm:t>
    </dgm:pt>
    <dgm:pt modelId="{7B2E0F1B-B55A-4A00-B12E-F85C1FC757ED}">
      <dgm:prSet custT="1"/>
      <dgm:spPr/>
      <dgm:t>
        <a:bodyPr/>
        <a:lstStyle/>
        <a:p>
          <a:pPr rtl="0"/>
          <a:r>
            <a:rPr lang="en-US" sz="1600" dirty="0" smtClean="0"/>
            <a:t>Trends Identified</a:t>
          </a:r>
          <a:endParaRPr lang="en-US" sz="1600" dirty="0"/>
        </a:p>
      </dgm:t>
    </dgm:pt>
    <dgm:pt modelId="{12A5E4BA-1A02-40EA-BE2C-0B8F60B88512}" type="parTrans" cxnId="{E2B40CE0-43EA-4E66-B627-6E3758BF43C6}">
      <dgm:prSet/>
      <dgm:spPr/>
      <dgm:t>
        <a:bodyPr/>
        <a:lstStyle/>
        <a:p>
          <a:endParaRPr lang="en-US"/>
        </a:p>
      </dgm:t>
    </dgm:pt>
    <dgm:pt modelId="{1196FCD8-EB50-4876-87AA-8E19D70BC7BC}" type="sibTrans" cxnId="{E2B40CE0-43EA-4E66-B627-6E3758BF43C6}">
      <dgm:prSet/>
      <dgm:spPr/>
      <dgm:t>
        <a:bodyPr/>
        <a:lstStyle/>
        <a:p>
          <a:endParaRPr lang="en-US"/>
        </a:p>
      </dgm:t>
    </dgm:pt>
    <dgm:pt modelId="{84766C51-E82C-40BD-A9D5-FB4037FB2921}">
      <dgm:prSet custT="1"/>
      <dgm:spPr/>
      <dgm:t>
        <a:bodyPr/>
        <a:lstStyle/>
        <a:p>
          <a:pPr rtl="0"/>
          <a:r>
            <a:rPr lang="en-US" sz="1600" dirty="0" smtClean="0"/>
            <a:t>Internal Review </a:t>
          </a:r>
          <a:endParaRPr lang="en-US" sz="1600" dirty="0"/>
        </a:p>
      </dgm:t>
    </dgm:pt>
    <dgm:pt modelId="{FBAB3803-49D0-43A3-97B4-B979FC4BDD49}" type="parTrans" cxnId="{4DBA7B58-EBFD-4586-8718-8387F91AD6DA}">
      <dgm:prSet/>
      <dgm:spPr/>
      <dgm:t>
        <a:bodyPr/>
        <a:lstStyle/>
        <a:p>
          <a:endParaRPr lang="en-US"/>
        </a:p>
      </dgm:t>
    </dgm:pt>
    <dgm:pt modelId="{E830EBCC-AF63-47B9-81AC-419FD92FFBE8}" type="sibTrans" cxnId="{4DBA7B58-EBFD-4586-8718-8387F91AD6DA}">
      <dgm:prSet/>
      <dgm:spPr/>
      <dgm:t>
        <a:bodyPr/>
        <a:lstStyle/>
        <a:p>
          <a:endParaRPr lang="en-US"/>
        </a:p>
      </dgm:t>
    </dgm:pt>
    <dgm:pt modelId="{9DF69E15-850C-4E62-B1D7-9D55FBBF7648}">
      <dgm:prSet custT="1"/>
      <dgm:spPr/>
      <dgm:t>
        <a:bodyPr/>
        <a:lstStyle/>
        <a:p>
          <a:pPr rtl="0"/>
          <a:r>
            <a:rPr lang="en-US" sz="1600" dirty="0" smtClean="0">
              <a:latin typeface="+mn-lt"/>
              <a:cs typeface="Arial" panose="020B0604020202020204" pitchFamily="34" charset="0"/>
            </a:rPr>
            <a:t>Clinical Record Review</a:t>
          </a:r>
          <a:endParaRPr lang="en-US" sz="1600" dirty="0">
            <a:latin typeface="+mn-lt"/>
            <a:cs typeface="Arial" panose="020B0604020202020204" pitchFamily="34" charset="0"/>
          </a:endParaRPr>
        </a:p>
      </dgm:t>
    </dgm:pt>
    <dgm:pt modelId="{9094B4D6-A91F-4F9A-A945-6CC0987BF4A2}" type="parTrans" cxnId="{6DDE58C6-1E74-4BB9-9D7F-BDF97991FCF8}">
      <dgm:prSet/>
      <dgm:spPr/>
      <dgm:t>
        <a:bodyPr/>
        <a:lstStyle/>
        <a:p>
          <a:endParaRPr lang="en-US"/>
        </a:p>
      </dgm:t>
    </dgm:pt>
    <dgm:pt modelId="{5D0D0BFF-C0D3-4378-9825-7B8F342EC195}" type="sibTrans" cxnId="{6DDE58C6-1E74-4BB9-9D7F-BDF97991FCF8}">
      <dgm:prSet/>
      <dgm:spPr/>
      <dgm:t>
        <a:bodyPr/>
        <a:lstStyle/>
        <a:p>
          <a:endParaRPr lang="en-US"/>
        </a:p>
      </dgm:t>
    </dgm:pt>
    <dgm:pt modelId="{0B5D8014-5BAA-437C-9330-B28B3AE736BE}">
      <dgm:prSet custT="1"/>
      <dgm:spPr/>
      <dgm:t>
        <a:bodyPr/>
        <a:lstStyle/>
        <a:p>
          <a:pPr rtl="0"/>
          <a:r>
            <a:rPr lang="en-US" sz="1600" dirty="0" smtClean="0"/>
            <a:t>Consult-</a:t>
          </a:r>
          <a:r>
            <a:rPr lang="en-US" sz="1600" dirty="0" err="1" smtClean="0"/>
            <a:t>ation</a:t>
          </a:r>
          <a:r>
            <a:rPr lang="en-US" sz="1600" dirty="0" smtClean="0"/>
            <a:t> </a:t>
          </a:r>
          <a:endParaRPr lang="en-US" sz="1600" dirty="0"/>
        </a:p>
      </dgm:t>
    </dgm:pt>
    <dgm:pt modelId="{5941B1E7-5D5E-4401-8DDA-901D86C2274E}" type="parTrans" cxnId="{9AB75A4E-5EC8-4299-8F4C-45CEC5ED9B95}">
      <dgm:prSet/>
      <dgm:spPr/>
      <dgm:t>
        <a:bodyPr/>
        <a:lstStyle/>
        <a:p>
          <a:endParaRPr lang="en-US"/>
        </a:p>
      </dgm:t>
    </dgm:pt>
    <dgm:pt modelId="{2DA158ED-5923-445B-8665-9A8A05C32A1D}" type="sibTrans" cxnId="{9AB75A4E-5EC8-4299-8F4C-45CEC5ED9B95}">
      <dgm:prSet/>
      <dgm:spPr/>
      <dgm:t>
        <a:bodyPr/>
        <a:lstStyle/>
        <a:p>
          <a:endParaRPr lang="en-US"/>
        </a:p>
      </dgm:t>
    </dgm:pt>
    <dgm:pt modelId="{DB952D3B-44AF-47CB-80E3-D843B02442C9}">
      <dgm:prSet custT="1"/>
      <dgm:spPr/>
      <dgm:t>
        <a:bodyPr/>
        <a:lstStyle/>
        <a:p>
          <a:pPr rtl="0"/>
          <a:r>
            <a:rPr lang="en-US" sz="1600" dirty="0" smtClean="0"/>
            <a:t>Provider Engage-</a:t>
          </a:r>
          <a:r>
            <a:rPr lang="en-US" sz="1600" dirty="0" err="1" smtClean="0"/>
            <a:t>ment</a:t>
          </a:r>
          <a:r>
            <a:rPr lang="en-US" sz="1600" dirty="0" smtClean="0"/>
            <a:t> </a:t>
          </a:r>
          <a:endParaRPr lang="en-US" sz="1600" dirty="0"/>
        </a:p>
      </dgm:t>
    </dgm:pt>
    <dgm:pt modelId="{EC2BAADF-1450-4075-9F0C-9A6F4BB02200}" type="parTrans" cxnId="{01F8E888-0B7B-4163-96F1-422F1389BDDB}">
      <dgm:prSet/>
      <dgm:spPr/>
      <dgm:t>
        <a:bodyPr/>
        <a:lstStyle/>
        <a:p>
          <a:endParaRPr lang="en-US"/>
        </a:p>
      </dgm:t>
    </dgm:pt>
    <dgm:pt modelId="{3F3A6761-AE1A-4331-AD9A-DFC8886E99DF}" type="sibTrans" cxnId="{01F8E888-0B7B-4163-96F1-422F1389BDDB}">
      <dgm:prSet/>
      <dgm:spPr/>
      <dgm:t>
        <a:bodyPr/>
        <a:lstStyle/>
        <a:p>
          <a:endParaRPr lang="en-US"/>
        </a:p>
      </dgm:t>
    </dgm:pt>
    <dgm:pt modelId="{8363257C-8D3C-4088-BDAB-C06D07B0E34C}" type="pres">
      <dgm:prSet presAssocID="{55C457BB-427A-40AF-A34E-74F8597F3DFE}" presName="cycle" presStyleCnt="0">
        <dgm:presLayoutVars>
          <dgm:dir/>
          <dgm:resizeHandles val="exact"/>
        </dgm:presLayoutVars>
      </dgm:prSet>
      <dgm:spPr/>
      <dgm:t>
        <a:bodyPr/>
        <a:lstStyle/>
        <a:p>
          <a:endParaRPr lang="en-US"/>
        </a:p>
      </dgm:t>
    </dgm:pt>
    <dgm:pt modelId="{C61632C1-B4B1-4C7B-8359-7F88D6A54DF3}" type="pres">
      <dgm:prSet presAssocID="{B11A61F9-A3D6-4485-9A84-00FA4B89E967}" presName="node" presStyleLbl="node1" presStyleIdx="0" presStyleCnt="6">
        <dgm:presLayoutVars>
          <dgm:bulletEnabled val="1"/>
        </dgm:presLayoutVars>
      </dgm:prSet>
      <dgm:spPr/>
      <dgm:t>
        <a:bodyPr/>
        <a:lstStyle/>
        <a:p>
          <a:endParaRPr lang="en-US"/>
        </a:p>
      </dgm:t>
    </dgm:pt>
    <dgm:pt modelId="{5ED06344-3F2A-451C-9137-18D884685F6F}" type="pres">
      <dgm:prSet presAssocID="{5D271F7E-3B7E-4C7D-A9DB-2E83C9D7440B}" presName="sibTrans" presStyleLbl="sibTrans2D1" presStyleIdx="0" presStyleCnt="6"/>
      <dgm:spPr/>
      <dgm:t>
        <a:bodyPr/>
        <a:lstStyle/>
        <a:p>
          <a:endParaRPr lang="en-US"/>
        </a:p>
      </dgm:t>
    </dgm:pt>
    <dgm:pt modelId="{85B13A9F-6BC2-4AA7-8CAA-4ECD969292B4}" type="pres">
      <dgm:prSet presAssocID="{5D271F7E-3B7E-4C7D-A9DB-2E83C9D7440B}" presName="connectorText" presStyleLbl="sibTrans2D1" presStyleIdx="0" presStyleCnt="6"/>
      <dgm:spPr/>
      <dgm:t>
        <a:bodyPr/>
        <a:lstStyle/>
        <a:p>
          <a:endParaRPr lang="en-US"/>
        </a:p>
      </dgm:t>
    </dgm:pt>
    <dgm:pt modelId="{61CDBF19-5F8C-4F60-82A7-3A022C1E5280}" type="pres">
      <dgm:prSet presAssocID="{7B2E0F1B-B55A-4A00-B12E-F85C1FC757ED}" presName="node" presStyleLbl="node1" presStyleIdx="1" presStyleCnt="6">
        <dgm:presLayoutVars>
          <dgm:bulletEnabled val="1"/>
        </dgm:presLayoutVars>
      </dgm:prSet>
      <dgm:spPr/>
      <dgm:t>
        <a:bodyPr/>
        <a:lstStyle/>
        <a:p>
          <a:endParaRPr lang="en-US"/>
        </a:p>
      </dgm:t>
    </dgm:pt>
    <dgm:pt modelId="{E0D30C99-F299-47F2-8404-D46201FD43C6}" type="pres">
      <dgm:prSet presAssocID="{1196FCD8-EB50-4876-87AA-8E19D70BC7BC}" presName="sibTrans" presStyleLbl="sibTrans2D1" presStyleIdx="1" presStyleCnt="6"/>
      <dgm:spPr/>
      <dgm:t>
        <a:bodyPr/>
        <a:lstStyle/>
        <a:p>
          <a:endParaRPr lang="en-US"/>
        </a:p>
      </dgm:t>
    </dgm:pt>
    <dgm:pt modelId="{E75CF17D-869E-42A6-8830-9CC3ABD05279}" type="pres">
      <dgm:prSet presAssocID="{1196FCD8-EB50-4876-87AA-8E19D70BC7BC}" presName="connectorText" presStyleLbl="sibTrans2D1" presStyleIdx="1" presStyleCnt="6"/>
      <dgm:spPr/>
      <dgm:t>
        <a:bodyPr/>
        <a:lstStyle/>
        <a:p>
          <a:endParaRPr lang="en-US"/>
        </a:p>
      </dgm:t>
    </dgm:pt>
    <dgm:pt modelId="{EFF74373-A43D-4865-9754-D3B8B317BD97}" type="pres">
      <dgm:prSet presAssocID="{84766C51-E82C-40BD-A9D5-FB4037FB2921}" presName="node" presStyleLbl="node1" presStyleIdx="2" presStyleCnt="6">
        <dgm:presLayoutVars>
          <dgm:bulletEnabled val="1"/>
        </dgm:presLayoutVars>
      </dgm:prSet>
      <dgm:spPr/>
      <dgm:t>
        <a:bodyPr/>
        <a:lstStyle/>
        <a:p>
          <a:endParaRPr lang="en-US"/>
        </a:p>
      </dgm:t>
    </dgm:pt>
    <dgm:pt modelId="{D3079ECD-A6C9-4311-AAF4-B52E9ADC924A}" type="pres">
      <dgm:prSet presAssocID="{E830EBCC-AF63-47B9-81AC-419FD92FFBE8}" presName="sibTrans" presStyleLbl="sibTrans2D1" presStyleIdx="2" presStyleCnt="6"/>
      <dgm:spPr/>
      <dgm:t>
        <a:bodyPr/>
        <a:lstStyle/>
        <a:p>
          <a:endParaRPr lang="en-US"/>
        </a:p>
      </dgm:t>
    </dgm:pt>
    <dgm:pt modelId="{72991882-6774-4083-B45B-8C11A106E7CF}" type="pres">
      <dgm:prSet presAssocID="{E830EBCC-AF63-47B9-81AC-419FD92FFBE8}" presName="connectorText" presStyleLbl="sibTrans2D1" presStyleIdx="2" presStyleCnt="6"/>
      <dgm:spPr/>
      <dgm:t>
        <a:bodyPr/>
        <a:lstStyle/>
        <a:p>
          <a:endParaRPr lang="en-US"/>
        </a:p>
      </dgm:t>
    </dgm:pt>
    <dgm:pt modelId="{CCF1CA61-8AB9-41DA-9B9E-37A5521EDCCA}" type="pres">
      <dgm:prSet presAssocID="{9DF69E15-850C-4E62-B1D7-9D55FBBF7648}" presName="node" presStyleLbl="node1" presStyleIdx="3" presStyleCnt="6" custRadScaleRad="100079" custRadScaleInc="-1550">
        <dgm:presLayoutVars>
          <dgm:bulletEnabled val="1"/>
        </dgm:presLayoutVars>
      </dgm:prSet>
      <dgm:spPr/>
      <dgm:t>
        <a:bodyPr/>
        <a:lstStyle/>
        <a:p>
          <a:endParaRPr lang="en-US"/>
        </a:p>
      </dgm:t>
    </dgm:pt>
    <dgm:pt modelId="{70873434-B319-4EC2-8C55-5CA744D0256E}" type="pres">
      <dgm:prSet presAssocID="{5D0D0BFF-C0D3-4378-9825-7B8F342EC195}" presName="sibTrans" presStyleLbl="sibTrans2D1" presStyleIdx="3" presStyleCnt="6"/>
      <dgm:spPr/>
      <dgm:t>
        <a:bodyPr/>
        <a:lstStyle/>
        <a:p>
          <a:endParaRPr lang="en-US"/>
        </a:p>
      </dgm:t>
    </dgm:pt>
    <dgm:pt modelId="{168A3348-DA35-4944-93CE-6587CB6E69EF}" type="pres">
      <dgm:prSet presAssocID="{5D0D0BFF-C0D3-4378-9825-7B8F342EC195}" presName="connectorText" presStyleLbl="sibTrans2D1" presStyleIdx="3" presStyleCnt="6"/>
      <dgm:spPr/>
      <dgm:t>
        <a:bodyPr/>
        <a:lstStyle/>
        <a:p>
          <a:endParaRPr lang="en-US"/>
        </a:p>
      </dgm:t>
    </dgm:pt>
    <dgm:pt modelId="{F869345B-13C6-4CCA-93D5-9424793642BC}" type="pres">
      <dgm:prSet presAssocID="{0B5D8014-5BAA-437C-9330-B28B3AE736BE}" presName="node" presStyleLbl="node1" presStyleIdx="4" presStyleCnt="6">
        <dgm:presLayoutVars>
          <dgm:bulletEnabled val="1"/>
        </dgm:presLayoutVars>
      </dgm:prSet>
      <dgm:spPr/>
      <dgm:t>
        <a:bodyPr/>
        <a:lstStyle/>
        <a:p>
          <a:endParaRPr lang="en-US"/>
        </a:p>
      </dgm:t>
    </dgm:pt>
    <dgm:pt modelId="{A8F1A0CD-758D-4CEA-8FA8-69DB1AD8782B}" type="pres">
      <dgm:prSet presAssocID="{2DA158ED-5923-445B-8665-9A8A05C32A1D}" presName="sibTrans" presStyleLbl="sibTrans2D1" presStyleIdx="4" presStyleCnt="6"/>
      <dgm:spPr/>
      <dgm:t>
        <a:bodyPr/>
        <a:lstStyle/>
        <a:p>
          <a:endParaRPr lang="en-US"/>
        </a:p>
      </dgm:t>
    </dgm:pt>
    <dgm:pt modelId="{DBCB847E-F90A-4B62-ACBB-1A589E732962}" type="pres">
      <dgm:prSet presAssocID="{2DA158ED-5923-445B-8665-9A8A05C32A1D}" presName="connectorText" presStyleLbl="sibTrans2D1" presStyleIdx="4" presStyleCnt="6"/>
      <dgm:spPr/>
      <dgm:t>
        <a:bodyPr/>
        <a:lstStyle/>
        <a:p>
          <a:endParaRPr lang="en-US"/>
        </a:p>
      </dgm:t>
    </dgm:pt>
    <dgm:pt modelId="{87C0DB29-2D3A-46E6-8888-CE99A732029A}" type="pres">
      <dgm:prSet presAssocID="{DB952D3B-44AF-47CB-80E3-D843B02442C9}" presName="node" presStyleLbl="node1" presStyleIdx="5" presStyleCnt="6">
        <dgm:presLayoutVars>
          <dgm:bulletEnabled val="1"/>
        </dgm:presLayoutVars>
      </dgm:prSet>
      <dgm:spPr/>
      <dgm:t>
        <a:bodyPr/>
        <a:lstStyle/>
        <a:p>
          <a:endParaRPr lang="en-US"/>
        </a:p>
      </dgm:t>
    </dgm:pt>
    <dgm:pt modelId="{F6A4DCE1-FDCD-40AB-99F0-94F9BA71BC6D}" type="pres">
      <dgm:prSet presAssocID="{3F3A6761-AE1A-4331-AD9A-DFC8886E99DF}" presName="sibTrans" presStyleLbl="sibTrans2D1" presStyleIdx="5" presStyleCnt="6"/>
      <dgm:spPr/>
      <dgm:t>
        <a:bodyPr/>
        <a:lstStyle/>
        <a:p>
          <a:endParaRPr lang="en-US"/>
        </a:p>
      </dgm:t>
    </dgm:pt>
    <dgm:pt modelId="{654061D5-0D61-47D0-8A1D-93DFE140B686}" type="pres">
      <dgm:prSet presAssocID="{3F3A6761-AE1A-4331-AD9A-DFC8886E99DF}" presName="connectorText" presStyleLbl="sibTrans2D1" presStyleIdx="5" presStyleCnt="6"/>
      <dgm:spPr/>
      <dgm:t>
        <a:bodyPr/>
        <a:lstStyle/>
        <a:p>
          <a:endParaRPr lang="en-US"/>
        </a:p>
      </dgm:t>
    </dgm:pt>
  </dgm:ptLst>
  <dgm:cxnLst>
    <dgm:cxn modelId="{0C53236B-C6E9-4E65-9316-57ACF2516E4A}" type="presOf" srcId="{1196FCD8-EB50-4876-87AA-8E19D70BC7BC}" destId="{E0D30C99-F299-47F2-8404-D46201FD43C6}" srcOrd="0" destOrd="0" presId="urn:microsoft.com/office/officeart/2005/8/layout/cycle2"/>
    <dgm:cxn modelId="{5B0B0745-BDB1-4079-9BF0-501FEC1909B7}" type="presOf" srcId="{2DA158ED-5923-445B-8665-9A8A05C32A1D}" destId="{A8F1A0CD-758D-4CEA-8FA8-69DB1AD8782B}" srcOrd="0" destOrd="0" presId="urn:microsoft.com/office/officeart/2005/8/layout/cycle2"/>
    <dgm:cxn modelId="{FE26369E-8672-426A-8E97-C715B0965015}" srcId="{55C457BB-427A-40AF-A34E-74F8597F3DFE}" destId="{B11A61F9-A3D6-4485-9A84-00FA4B89E967}" srcOrd="0" destOrd="0" parTransId="{6BD3C990-6B0B-40D2-B2C1-20897C9B2E82}" sibTransId="{5D271F7E-3B7E-4C7D-A9DB-2E83C9D7440B}"/>
    <dgm:cxn modelId="{48E19D77-24B0-4BAB-9BF0-F9862E58CA15}" type="presOf" srcId="{5D0D0BFF-C0D3-4378-9825-7B8F342EC195}" destId="{168A3348-DA35-4944-93CE-6587CB6E69EF}" srcOrd="1" destOrd="0" presId="urn:microsoft.com/office/officeart/2005/8/layout/cycle2"/>
    <dgm:cxn modelId="{9AB75A4E-5EC8-4299-8F4C-45CEC5ED9B95}" srcId="{55C457BB-427A-40AF-A34E-74F8597F3DFE}" destId="{0B5D8014-5BAA-437C-9330-B28B3AE736BE}" srcOrd="4" destOrd="0" parTransId="{5941B1E7-5D5E-4401-8DDA-901D86C2274E}" sibTransId="{2DA158ED-5923-445B-8665-9A8A05C32A1D}"/>
    <dgm:cxn modelId="{2BF364E6-BB41-44DF-832B-FD345A167A9E}" type="presOf" srcId="{84766C51-E82C-40BD-A9D5-FB4037FB2921}" destId="{EFF74373-A43D-4865-9754-D3B8B317BD97}" srcOrd="0" destOrd="0" presId="urn:microsoft.com/office/officeart/2005/8/layout/cycle2"/>
    <dgm:cxn modelId="{B7F4DF1D-5CC4-434C-872B-558EEB2F3BDE}" type="presOf" srcId="{DB952D3B-44AF-47CB-80E3-D843B02442C9}" destId="{87C0DB29-2D3A-46E6-8888-CE99A732029A}" srcOrd="0" destOrd="0" presId="urn:microsoft.com/office/officeart/2005/8/layout/cycle2"/>
    <dgm:cxn modelId="{4E324389-2056-4D2D-B8B7-F9BC0AF9BC9F}" type="presOf" srcId="{5D271F7E-3B7E-4C7D-A9DB-2E83C9D7440B}" destId="{5ED06344-3F2A-451C-9137-18D884685F6F}" srcOrd="0" destOrd="0" presId="urn:microsoft.com/office/officeart/2005/8/layout/cycle2"/>
    <dgm:cxn modelId="{765EDDDF-0191-40DE-9133-E5B088D395CC}" type="presOf" srcId="{0B5D8014-5BAA-437C-9330-B28B3AE736BE}" destId="{F869345B-13C6-4CCA-93D5-9424793642BC}" srcOrd="0" destOrd="0" presId="urn:microsoft.com/office/officeart/2005/8/layout/cycle2"/>
    <dgm:cxn modelId="{E823C128-E6BD-46E3-B88C-3399E642809F}" type="presOf" srcId="{5D271F7E-3B7E-4C7D-A9DB-2E83C9D7440B}" destId="{85B13A9F-6BC2-4AA7-8CAA-4ECD969292B4}" srcOrd="1" destOrd="0" presId="urn:microsoft.com/office/officeart/2005/8/layout/cycle2"/>
    <dgm:cxn modelId="{0D14903A-0DDB-4BF2-B46C-96224CF6059E}" type="presOf" srcId="{2DA158ED-5923-445B-8665-9A8A05C32A1D}" destId="{DBCB847E-F90A-4B62-ACBB-1A589E732962}" srcOrd="1" destOrd="0" presId="urn:microsoft.com/office/officeart/2005/8/layout/cycle2"/>
    <dgm:cxn modelId="{0B09CCB7-DAB0-4E21-A48C-5A58EABDFE24}" type="presOf" srcId="{1196FCD8-EB50-4876-87AA-8E19D70BC7BC}" destId="{E75CF17D-869E-42A6-8830-9CC3ABD05279}" srcOrd="1" destOrd="0" presId="urn:microsoft.com/office/officeart/2005/8/layout/cycle2"/>
    <dgm:cxn modelId="{4DBA7B58-EBFD-4586-8718-8387F91AD6DA}" srcId="{55C457BB-427A-40AF-A34E-74F8597F3DFE}" destId="{84766C51-E82C-40BD-A9D5-FB4037FB2921}" srcOrd="2" destOrd="0" parTransId="{FBAB3803-49D0-43A3-97B4-B979FC4BDD49}" sibTransId="{E830EBCC-AF63-47B9-81AC-419FD92FFBE8}"/>
    <dgm:cxn modelId="{6DDE58C6-1E74-4BB9-9D7F-BDF97991FCF8}" srcId="{55C457BB-427A-40AF-A34E-74F8597F3DFE}" destId="{9DF69E15-850C-4E62-B1D7-9D55FBBF7648}" srcOrd="3" destOrd="0" parTransId="{9094B4D6-A91F-4F9A-A945-6CC0987BF4A2}" sibTransId="{5D0D0BFF-C0D3-4378-9825-7B8F342EC195}"/>
    <dgm:cxn modelId="{0E04E3AE-B8EC-4CC6-BCA0-D7B8C786D01D}" type="presOf" srcId="{9DF69E15-850C-4E62-B1D7-9D55FBBF7648}" destId="{CCF1CA61-8AB9-41DA-9B9E-37A5521EDCCA}" srcOrd="0" destOrd="0" presId="urn:microsoft.com/office/officeart/2005/8/layout/cycle2"/>
    <dgm:cxn modelId="{48A09CFA-0FA8-4E28-80D5-3692754C9105}" type="presOf" srcId="{E830EBCC-AF63-47B9-81AC-419FD92FFBE8}" destId="{72991882-6774-4083-B45B-8C11A106E7CF}" srcOrd="1" destOrd="0" presId="urn:microsoft.com/office/officeart/2005/8/layout/cycle2"/>
    <dgm:cxn modelId="{E2B40CE0-43EA-4E66-B627-6E3758BF43C6}" srcId="{55C457BB-427A-40AF-A34E-74F8597F3DFE}" destId="{7B2E0F1B-B55A-4A00-B12E-F85C1FC757ED}" srcOrd="1" destOrd="0" parTransId="{12A5E4BA-1A02-40EA-BE2C-0B8F60B88512}" sibTransId="{1196FCD8-EB50-4876-87AA-8E19D70BC7BC}"/>
    <dgm:cxn modelId="{8A848D01-83D4-4554-B632-AA8475DF6827}" type="presOf" srcId="{55C457BB-427A-40AF-A34E-74F8597F3DFE}" destId="{8363257C-8D3C-4088-BDAB-C06D07B0E34C}" srcOrd="0" destOrd="0" presId="urn:microsoft.com/office/officeart/2005/8/layout/cycle2"/>
    <dgm:cxn modelId="{01F8E888-0B7B-4163-96F1-422F1389BDDB}" srcId="{55C457BB-427A-40AF-A34E-74F8597F3DFE}" destId="{DB952D3B-44AF-47CB-80E3-D843B02442C9}" srcOrd="5" destOrd="0" parTransId="{EC2BAADF-1450-4075-9F0C-9A6F4BB02200}" sibTransId="{3F3A6761-AE1A-4331-AD9A-DFC8886E99DF}"/>
    <dgm:cxn modelId="{660B832B-EB7C-4667-ABCC-10E971AF6BF4}" type="presOf" srcId="{E830EBCC-AF63-47B9-81AC-419FD92FFBE8}" destId="{D3079ECD-A6C9-4311-AAF4-B52E9ADC924A}" srcOrd="0" destOrd="0" presId="urn:microsoft.com/office/officeart/2005/8/layout/cycle2"/>
    <dgm:cxn modelId="{7E9538BD-AFBB-4F79-991F-063760CD3E30}" type="presOf" srcId="{B11A61F9-A3D6-4485-9A84-00FA4B89E967}" destId="{C61632C1-B4B1-4C7B-8359-7F88D6A54DF3}" srcOrd="0" destOrd="0" presId="urn:microsoft.com/office/officeart/2005/8/layout/cycle2"/>
    <dgm:cxn modelId="{402AACB8-B34A-4F18-AE2E-A99715C1A69D}" type="presOf" srcId="{3F3A6761-AE1A-4331-AD9A-DFC8886E99DF}" destId="{654061D5-0D61-47D0-8A1D-93DFE140B686}" srcOrd="1" destOrd="0" presId="urn:microsoft.com/office/officeart/2005/8/layout/cycle2"/>
    <dgm:cxn modelId="{12BC748C-2EF0-4A6A-B644-B5F495DB2DE3}" type="presOf" srcId="{3F3A6761-AE1A-4331-AD9A-DFC8886E99DF}" destId="{F6A4DCE1-FDCD-40AB-99F0-94F9BA71BC6D}" srcOrd="0" destOrd="0" presId="urn:microsoft.com/office/officeart/2005/8/layout/cycle2"/>
    <dgm:cxn modelId="{80D35B17-AA1A-4F87-8DFC-E3500955A376}" type="presOf" srcId="{5D0D0BFF-C0D3-4378-9825-7B8F342EC195}" destId="{70873434-B319-4EC2-8C55-5CA744D0256E}" srcOrd="0" destOrd="0" presId="urn:microsoft.com/office/officeart/2005/8/layout/cycle2"/>
    <dgm:cxn modelId="{D824159F-7439-4887-8E44-A69EB8F8D910}" type="presOf" srcId="{7B2E0F1B-B55A-4A00-B12E-F85C1FC757ED}" destId="{61CDBF19-5F8C-4F60-82A7-3A022C1E5280}" srcOrd="0" destOrd="0" presId="urn:microsoft.com/office/officeart/2005/8/layout/cycle2"/>
    <dgm:cxn modelId="{319E569A-F8F7-4858-8833-7546FC008D58}" type="presParOf" srcId="{8363257C-8D3C-4088-BDAB-C06D07B0E34C}" destId="{C61632C1-B4B1-4C7B-8359-7F88D6A54DF3}" srcOrd="0" destOrd="0" presId="urn:microsoft.com/office/officeart/2005/8/layout/cycle2"/>
    <dgm:cxn modelId="{23E70C75-60CA-440A-95A8-AB168DA855F5}" type="presParOf" srcId="{8363257C-8D3C-4088-BDAB-C06D07B0E34C}" destId="{5ED06344-3F2A-451C-9137-18D884685F6F}" srcOrd="1" destOrd="0" presId="urn:microsoft.com/office/officeart/2005/8/layout/cycle2"/>
    <dgm:cxn modelId="{B5D47635-01B1-494F-A7AE-519CC0081350}" type="presParOf" srcId="{5ED06344-3F2A-451C-9137-18D884685F6F}" destId="{85B13A9F-6BC2-4AA7-8CAA-4ECD969292B4}" srcOrd="0" destOrd="0" presId="urn:microsoft.com/office/officeart/2005/8/layout/cycle2"/>
    <dgm:cxn modelId="{DDE4E2F7-80BA-43C0-A7E6-8B6C02829B74}" type="presParOf" srcId="{8363257C-8D3C-4088-BDAB-C06D07B0E34C}" destId="{61CDBF19-5F8C-4F60-82A7-3A022C1E5280}" srcOrd="2" destOrd="0" presId="urn:microsoft.com/office/officeart/2005/8/layout/cycle2"/>
    <dgm:cxn modelId="{905F376A-A45A-4D9E-B832-9DAC4BFA2C97}" type="presParOf" srcId="{8363257C-8D3C-4088-BDAB-C06D07B0E34C}" destId="{E0D30C99-F299-47F2-8404-D46201FD43C6}" srcOrd="3" destOrd="0" presId="urn:microsoft.com/office/officeart/2005/8/layout/cycle2"/>
    <dgm:cxn modelId="{14C67E86-E712-42CF-8A2B-42A164D0C583}" type="presParOf" srcId="{E0D30C99-F299-47F2-8404-D46201FD43C6}" destId="{E75CF17D-869E-42A6-8830-9CC3ABD05279}" srcOrd="0" destOrd="0" presId="urn:microsoft.com/office/officeart/2005/8/layout/cycle2"/>
    <dgm:cxn modelId="{EB49BB75-B97F-4977-AE65-6A3B13B7A0B9}" type="presParOf" srcId="{8363257C-8D3C-4088-BDAB-C06D07B0E34C}" destId="{EFF74373-A43D-4865-9754-D3B8B317BD97}" srcOrd="4" destOrd="0" presId="urn:microsoft.com/office/officeart/2005/8/layout/cycle2"/>
    <dgm:cxn modelId="{BC81F022-4FED-48C9-930F-35FD0684D325}" type="presParOf" srcId="{8363257C-8D3C-4088-BDAB-C06D07B0E34C}" destId="{D3079ECD-A6C9-4311-AAF4-B52E9ADC924A}" srcOrd="5" destOrd="0" presId="urn:microsoft.com/office/officeart/2005/8/layout/cycle2"/>
    <dgm:cxn modelId="{E570AB65-64F1-44D8-A384-CD5B7043F744}" type="presParOf" srcId="{D3079ECD-A6C9-4311-AAF4-B52E9ADC924A}" destId="{72991882-6774-4083-B45B-8C11A106E7CF}" srcOrd="0" destOrd="0" presId="urn:microsoft.com/office/officeart/2005/8/layout/cycle2"/>
    <dgm:cxn modelId="{8FC76EA1-FDC3-41E3-A7A0-2E8C13C8EFE4}" type="presParOf" srcId="{8363257C-8D3C-4088-BDAB-C06D07B0E34C}" destId="{CCF1CA61-8AB9-41DA-9B9E-37A5521EDCCA}" srcOrd="6" destOrd="0" presId="urn:microsoft.com/office/officeart/2005/8/layout/cycle2"/>
    <dgm:cxn modelId="{FB15B24C-DA64-4628-BF48-10BB5BAFE8EC}" type="presParOf" srcId="{8363257C-8D3C-4088-BDAB-C06D07B0E34C}" destId="{70873434-B319-4EC2-8C55-5CA744D0256E}" srcOrd="7" destOrd="0" presId="urn:microsoft.com/office/officeart/2005/8/layout/cycle2"/>
    <dgm:cxn modelId="{52AFBA8C-0AD5-4EF9-A7BE-04B1D8E71671}" type="presParOf" srcId="{70873434-B319-4EC2-8C55-5CA744D0256E}" destId="{168A3348-DA35-4944-93CE-6587CB6E69EF}" srcOrd="0" destOrd="0" presId="urn:microsoft.com/office/officeart/2005/8/layout/cycle2"/>
    <dgm:cxn modelId="{41346A95-9121-4A13-920A-E41CE3FD5D47}" type="presParOf" srcId="{8363257C-8D3C-4088-BDAB-C06D07B0E34C}" destId="{F869345B-13C6-4CCA-93D5-9424793642BC}" srcOrd="8" destOrd="0" presId="urn:microsoft.com/office/officeart/2005/8/layout/cycle2"/>
    <dgm:cxn modelId="{6F4CC919-D85D-4ED0-8CC4-428B33E2D6FB}" type="presParOf" srcId="{8363257C-8D3C-4088-BDAB-C06D07B0E34C}" destId="{A8F1A0CD-758D-4CEA-8FA8-69DB1AD8782B}" srcOrd="9" destOrd="0" presId="urn:microsoft.com/office/officeart/2005/8/layout/cycle2"/>
    <dgm:cxn modelId="{15CA1D72-A810-42D2-BD6F-04350950F4CF}" type="presParOf" srcId="{A8F1A0CD-758D-4CEA-8FA8-69DB1AD8782B}" destId="{DBCB847E-F90A-4B62-ACBB-1A589E732962}" srcOrd="0" destOrd="0" presId="urn:microsoft.com/office/officeart/2005/8/layout/cycle2"/>
    <dgm:cxn modelId="{5B93D2AA-E5E7-49A5-B957-395B2E096FD5}" type="presParOf" srcId="{8363257C-8D3C-4088-BDAB-C06D07B0E34C}" destId="{87C0DB29-2D3A-46E6-8888-CE99A732029A}" srcOrd="10" destOrd="0" presId="urn:microsoft.com/office/officeart/2005/8/layout/cycle2"/>
    <dgm:cxn modelId="{F0890A09-3422-4633-953F-BB5A4CD77F32}" type="presParOf" srcId="{8363257C-8D3C-4088-BDAB-C06D07B0E34C}" destId="{F6A4DCE1-FDCD-40AB-99F0-94F9BA71BC6D}" srcOrd="11" destOrd="0" presId="urn:microsoft.com/office/officeart/2005/8/layout/cycle2"/>
    <dgm:cxn modelId="{5D2FDA49-C4E5-4FB1-BE07-4EB36E7D6EE3}" type="presParOf" srcId="{F6A4DCE1-FDCD-40AB-99F0-94F9BA71BC6D}" destId="{654061D5-0D61-47D0-8A1D-93DFE140B686}"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32C1-B4B1-4C7B-8359-7F88D6A54DF3}">
      <dsp:nvSpPr>
        <dsp:cNvPr id="0" name=""/>
        <dsp:cNvSpPr/>
      </dsp:nvSpPr>
      <dsp:spPr>
        <a:xfrm>
          <a:off x="3489945" y="1414"/>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dirty="0" smtClean="0"/>
            <a:t>Data Gathered</a:t>
          </a:r>
          <a:endParaRPr lang="en-US" sz="1500" kern="1200" dirty="0"/>
        </a:p>
      </dsp:txBody>
      <dsp:txXfrm>
        <a:off x="3672961" y="184430"/>
        <a:ext cx="883677" cy="883677"/>
      </dsp:txXfrm>
    </dsp:sp>
    <dsp:sp modelId="{5ED06344-3F2A-451C-9137-18D884685F6F}">
      <dsp:nvSpPr>
        <dsp:cNvPr id="0" name=""/>
        <dsp:cNvSpPr/>
      </dsp:nvSpPr>
      <dsp:spPr>
        <a:xfrm rot="1800000">
          <a:off x="4753020" y="879670"/>
          <a:ext cx="331904"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759690" y="939132"/>
        <a:ext cx="232333" cy="253067"/>
      </dsp:txXfrm>
    </dsp:sp>
    <dsp:sp modelId="{61CDBF19-5F8C-4F60-82A7-3A022C1E5280}">
      <dsp:nvSpPr>
        <dsp:cNvPr id="0" name=""/>
        <dsp:cNvSpPr/>
      </dsp:nvSpPr>
      <dsp:spPr>
        <a:xfrm>
          <a:off x="5114560" y="939387"/>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Trends Identified</a:t>
          </a:r>
          <a:endParaRPr lang="en-US" sz="1600" kern="1200" dirty="0"/>
        </a:p>
      </dsp:txBody>
      <dsp:txXfrm>
        <a:off x="5297576" y="1122403"/>
        <a:ext cx="883677" cy="883677"/>
      </dsp:txXfrm>
    </dsp:sp>
    <dsp:sp modelId="{E0D30C99-F299-47F2-8404-D46201FD43C6}">
      <dsp:nvSpPr>
        <dsp:cNvPr id="0" name=""/>
        <dsp:cNvSpPr/>
      </dsp:nvSpPr>
      <dsp:spPr>
        <a:xfrm rot="5400000">
          <a:off x="5573463" y="2281932"/>
          <a:ext cx="331904"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5623249" y="2316502"/>
        <a:ext cx="232333" cy="253067"/>
      </dsp:txXfrm>
    </dsp:sp>
    <dsp:sp modelId="{EFF74373-A43D-4865-9754-D3B8B317BD97}">
      <dsp:nvSpPr>
        <dsp:cNvPr id="0" name=""/>
        <dsp:cNvSpPr/>
      </dsp:nvSpPr>
      <dsp:spPr>
        <a:xfrm>
          <a:off x="5114560" y="2815331"/>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Internal Review </a:t>
          </a:r>
          <a:endParaRPr lang="en-US" sz="1600" kern="1200" dirty="0"/>
        </a:p>
      </dsp:txBody>
      <dsp:txXfrm>
        <a:off x="5297576" y="2998347"/>
        <a:ext cx="883677" cy="883677"/>
      </dsp:txXfrm>
    </dsp:sp>
    <dsp:sp modelId="{D3079ECD-A6C9-4311-AAF4-B52E9ADC924A}">
      <dsp:nvSpPr>
        <dsp:cNvPr id="0" name=""/>
        <dsp:cNvSpPr/>
      </dsp:nvSpPr>
      <dsp:spPr>
        <a:xfrm rot="8983685">
          <a:off x="4780028" y="3694350"/>
          <a:ext cx="325297"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4870964" y="3754107"/>
        <a:ext cx="227708" cy="253067"/>
      </dsp:txXfrm>
    </dsp:sp>
    <dsp:sp modelId="{CCF1CA61-8AB9-41DA-9B9E-37A5521EDCCA}">
      <dsp:nvSpPr>
        <dsp:cNvPr id="0" name=""/>
        <dsp:cNvSpPr/>
      </dsp:nvSpPr>
      <dsp:spPr>
        <a:xfrm>
          <a:off x="3505181" y="3754719"/>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latin typeface="+mn-lt"/>
              <a:cs typeface="Arial" panose="020B0604020202020204" pitchFamily="34" charset="0"/>
            </a:rPr>
            <a:t>Clinical Record Review</a:t>
          </a:r>
          <a:endParaRPr lang="en-US" sz="1600" kern="1200" dirty="0">
            <a:latin typeface="+mn-lt"/>
            <a:cs typeface="Arial" panose="020B0604020202020204" pitchFamily="34" charset="0"/>
          </a:endParaRPr>
        </a:p>
      </dsp:txBody>
      <dsp:txXfrm>
        <a:off x="3688197" y="3937735"/>
        <a:ext cx="883677" cy="883677"/>
      </dsp:txXfrm>
    </dsp:sp>
    <dsp:sp modelId="{70873434-B319-4EC2-8C55-5CA744D0256E}">
      <dsp:nvSpPr>
        <dsp:cNvPr id="0" name=""/>
        <dsp:cNvSpPr/>
      </dsp:nvSpPr>
      <dsp:spPr>
        <a:xfrm rot="12588371">
          <a:off x="3148803" y="3703764"/>
          <a:ext cx="339278"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3243854" y="3813416"/>
        <a:ext cx="237495" cy="253067"/>
      </dsp:txXfrm>
    </dsp:sp>
    <dsp:sp modelId="{F869345B-13C6-4CCA-93D5-9424793642BC}">
      <dsp:nvSpPr>
        <dsp:cNvPr id="0" name=""/>
        <dsp:cNvSpPr/>
      </dsp:nvSpPr>
      <dsp:spPr>
        <a:xfrm>
          <a:off x="1865329" y="2815331"/>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Consult-</a:t>
          </a:r>
          <a:r>
            <a:rPr lang="en-US" sz="1600" kern="1200" dirty="0" err="1" smtClean="0"/>
            <a:t>ation</a:t>
          </a:r>
          <a:r>
            <a:rPr lang="en-US" sz="1600" kern="1200" dirty="0" smtClean="0"/>
            <a:t> </a:t>
          </a:r>
          <a:endParaRPr lang="en-US" sz="1600" kern="1200" dirty="0"/>
        </a:p>
      </dsp:txBody>
      <dsp:txXfrm>
        <a:off x="2048345" y="2998347"/>
        <a:ext cx="883677" cy="883677"/>
      </dsp:txXfrm>
    </dsp:sp>
    <dsp:sp modelId="{A8F1A0CD-758D-4CEA-8FA8-69DB1AD8782B}">
      <dsp:nvSpPr>
        <dsp:cNvPr id="0" name=""/>
        <dsp:cNvSpPr/>
      </dsp:nvSpPr>
      <dsp:spPr>
        <a:xfrm rot="16200000">
          <a:off x="2324232" y="2300719"/>
          <a:ext cx="331904"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374018" y="2434860"/>
        <a:ext cx="232333" cy="253067"/>
      </dsp:txXfrm>
    </dsp:sp>
    <dsp:sp modelId="{87C0DB29-2D3A-46E6-8888-CE99A732029A}">
      <dsp:nvSpPr>
        <dsp:cNvPr id="0" name=""/>
        <dsp:cNvSpPr/>
      </dsp:nvSpPr>
      <dsp:spPr>
        <a:xfrm>
          <a:off x="1865329" y="939387"/>
          <a:ext cx="1249709" cy="12497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US" sz="1600" kern="1200" dirty="0" smtClean="0"/>
            <a:t>Provider Engage-</a:t>
          </a:r>
          <a:r>
            <a:rPr lang="en-US" sz="1600" kern="1200" dirty="0" err="1" smtClean="0"/>
            <a:t>ment</a:t>
          </a:r>
          <a:r>
            <a:rPr lang="en-US" sz="1600" kern="1200" dirty="0" smtClean="0"/>
            <a:t> </a:t>
          </a:r>
          <a:endParaRPr lang="en-US" sz="1600" kern="1200" dirty="0"/>
        </a:p>
      </dsp:txBody>
      <dsp:txXfrm>
        <a:off x="2048345" y="1122403"/>
        <a:ext cx="883677" cy="883677"/>
      </dsp:txXfrm>
    </dsp:sp>
    <dsp:sp modelId="{F6A4DCE1-FDCD-40AB-99F0-94F9BA71BC6D}">
      <dsp:nvSpPr>
        <dsp:cNvPr id="0" name=""/>
        <dsp:cNvSpPr/>
      </dsp:nvSpPr>
      <dsp:spPr>
        <a:xfrm rot="19800000">
          <a:off x="3128404" y="889064"/>
          <a:ext cx="331904" cy="4217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3135074" y="998312"/>
        <a:ext cx="232333" cy="2530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93404-58C7-A246-89CC-B85F345BB44E}" type="datetimeFigureOut">
              <a:rPr lang="en-US" smtClean="0"/>
              <a:t>3/8/2021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8B8750-E7B1-0449-98DA-D098FA4DD43B}" type="slidenum">
              <a:rPr lang="en-US" smtClean="0"/>
              <a:t>‹#›</a:t>
            </a:fld>
            <a:endParaRPr lang="en-US" dirty="0"/>
          </a:p>
        </p:txBody>
      </p:sp>
    </p:spTree>
    <p:extLst>
      <p:ext uri="{BB962C8B-B14F-4D97-AF65-F5344CB8AC3E}">
        <p14:creationId xmlns:p14="http://schemas.microsoft.com/office/powerpoint/2010/main" val="1899589724"/>
      </p:ext>
    </p:extLst>
  </p:cSld>
  <p:clrMap bg1="lt1" tx1="dk1" bg2="lt2" tx2="dk2" accent1="accent1" accent2="accent2" accent3="accent3" accent4="accent4" accent5="accent5" accent6="accent6" hlink="hlink" folHlink="folHlink"/>
  <p:notesStyle>
    <a:lvl1pPr marL="0" algn="l" defTabSz="457177" rtl="0" eaLnBrk="1" latinLnBrk="0" hangingPunct="1">
      <a:defRPr sz="1100" kern="1200">
        <a:solidFill>
          <a:schemeClr val="tx1"/>
        </a:solidFill>
        <a:latin typeface="+mn-lt"/>
        <a:ea typeface="+mn-ea"/>
        <a:cs typeface="+mn-cs"/>
      </a:defRPr>
    </a:lvl1pPr>
    <a:lvl2pPr marL="457177" algn="l" defTabSz="457177" rtl="0" eaLnBrk="1" latinLnBrk="0" hangingPunct="1">
      <a:defRPr sz="1100" kern="1200">
        <a:solidFill>
          <a:schemeClr val="tx1"/>
        </a:solidFill>
        <a:latin typeface="+mn-lt"/>
        <a:ea typeface="+mn-ea"/>
        <a:cs typeface="+mn-cs"/>
      </a:defRPr>
    </a:lvl2pPr>
    <a:lvl3pPr marL="914354" algn="l" defTabSz="457177" rtl="0" eaLnBrk="1" latinLnBrk="0" hangingPunct="1">
      <a:defRPr sz="1100" kern="1200">
        <a:solidFill>
          <a:schemeClr val="tx1"/>
        </a:solidFill>
        <a:latin typeface="+mn-lt"/>
        <a:ea typeface="+mn-ea"/>
        <a:cs typeface="+mn-cs"/>
      </a:defRPr>
    </a:lvl3pPr>
    <a:lvl4pPr marL="1371531" algn="l" defTabSz="457177" rtl="0" eaLnBrk="1" latinLnBrk="0" hangingPunct="1">
      <a:defRPr sz="1100" kern="1200">
        <a:solidFill>
          <a:schemeClr val="tx1"/>
        </a:solidFill>
        <a:latin typeface="+mn-lt"/>
        <a:ea typeface="+mn-ea"/>
        <a:cs typeface="+mn-cs"/>
      </a:defRPr>
    </a:lvl4pPr>
    <a:lvl5pPr marL="1828709" algn="l" defTabSz="457177" rtl="0" eaLnBrk="1" latinLnBrk="0" hangingPunct="1">
      <a:defRPr sz="1100" kern="1200">
        <a:solidFill>
          <a:schemeClr val="tx1"/>
        </a:solidFill>
        <a:latin typeface="+mn-lt"/>
        <a:ea typeface="+mn-ea"/>
        <a:cs typeface="+mn-cs"/>
      </a:defRPr>
    </a:lvl5pPr>
    <a:lvl6pPr marL="2285886" algn="l" defTabSz="457177" rtl="0" eaLnBrk="1" latinLnBrk="0" hangingPunct="1">
      <a:defRPr sz="1100" kern="1200">
        <a:solidFill>
          <a:schemeClr val="tx1"/>
        </a:solidFill>
        <a:latin typeface="+mn-lt"/>
        <a:ea typeface="+mn-ea"/>
        <a:cs typeface="+mn-cs"/>
      </a:defRPr>
    </a:lvl6pPr>
    <a:lvl7pPr marL="2743063" algn="l" defTabSz="457177" rtl="0" eaLnBrk="1" latinLnBrk="0" hangingPunct="1">
      <a:defRPr sz="1100" kern="1200">
        <a:solidFill>
          <a:schemeClr val="tx1"/>
        </a:solidFill>
        <a:latin typeface="+mn-lt"/>
        <a:ea typeface="+mn-ea"/>
        <a:cs typeface="+mn-cs"/>
      </a:defRPr>
    </a:lvl7pPr>
    <a:lvl8pPr marL="3200240" algn="l" defTabSz="457177" rtl="0" eaLnBrk="1" latinLnBrk="0" hangingPunct="1">
      <a:defRPr sz="1100" kern="1200">
        <a:solidFill>
          <a:schemeClr val="tx1"/>
        </a:solidFill>
        <a:latin typeface="+mn-lt"/>
        <a:ea typeface="+mn-ea"/>
        <a:cs typeface="+mn-cs"/>
      </a:defRPr>
    </a:lvl8pPr>
    <a:lvl9pPr marL="3657417" algn="l" defTabSz="45717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Trainer Script: </a:t>
            </a:r>
            <a:r>
              <a:rPr lang="en-US" b="0" dirty="0" smtClean="0"/>
              <a:t>Welcome to this presentation on the</a:t>
            </a:r>
            <a:r>
              <a:rPr lang="en-US" b="0" baseline="0" dirty="0" smtClean="0"/>
              <a:t> Provider Engagement Program, presented by the </a:t>
            </a:r>
            <a:r>
              <a:rPr lang="en-US" dirty="0" smtClean="0"/>
              <a:t>Care1st Health Plan Arizona </a:t>
            </a:r>
            <a:r>
              <a:rPr lang="en-US" b="0" baseline="0" dirty="0" smtClean="0"/>
              <a:t>Behavioral Health Staff Training Team in conjunction with the CBH Provider Training Team and the Provider Engagement Team</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Purpose/description</a:t>
            </a:r>
            <a:r>
              <a:rPr lang="en-US" b="0" dirty="0" smtClean="0"/>
              <a:t>: Educate providers and WCBH</a:t>
            </a:r>
            <a:r>
              <a:rPr lang="en-US" b="0" baseline="0" dirty="0" smtClean="0"/>
              <a:t> staff about the Provider Engagement Program. </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Training Audience</a:t>
            </a:r>
            <a:r>
              <a:rPr lang="en-US" baseline="0" dirty="0" smtClean="0"/>
              <a:t>:  BH Providers and </a:t>
            </a:r>
            <a:r>
              <a:rPr lang="en-US" baseline="0" smtClean="0"/>
              <a:t>WCBH Staff</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smtClean="0"/>
              <a:t>Permissions</a:t>
            </a:r>
            <a:r>
              <a:rPr lang="en-US" sz="1100" b="1" baseline="0" dirty="0" smtClean="0"/>
              <a:t> for Media</a:t>
            </a:r>
            <a:r>
              <a:rPr lang="en-US" sz="1100" b="1" dirty="0" smtClean="0"/>
              <a:t>: (TIP: Please only</a:t>
            </a:r>
            <a:r>
              <a:rPr lang="en-US" sz="1100" b="1" baseline="0" dirty="0" smtClean="0"/>
              <a:t> use this statement if using Fair Use Allowances)</a:t>
            </a:r>
            <a:r>
              <a:rPr lang="en-US" sz="1100" b="1" dirty="0" smtClean="0"/>
              <a:t>   </a:t>
            </a:r>
            <a:r>
              <a:rPr lang="en-US" sz="1100" b="0" dirty="0" smtClean="0"/>
              <a:t>All pictures/videos are used under allowances of Fair Use unless otherwise noted on PPTX notes of specific slide.  (When</a:t>
            </a:r>
            <a:r>
              <a:rPr lang="en-US" sz="1100" b="0" baseline="0" dirty="0" smtClean="0"/>
              <a:t> we use resources we have to site them on the slide/in the notes/on the resources page)</a:t>
            </a:r>
            <a:endParaRPr lang="en-US" sz="1100" b="0"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1</a:t>
            </a:fld>
            <a:endParaRPr lang="en-US" dirty="0"/>
          </a:p>
        </p:txBody>
      </p:sp>
    </p:spTree>
    <p:extLst>
      <p:ext uri="{BB962C8B-B14F-4D97-AF65-F5344CB8AC3E}">
        <p14:creationId xmlns:p14="http://schemas.microsoft.com/office/powerpoint/2010/main" val="272496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Training Notes: </a:t>
            </a:r>
          </a:p>
          <a:p>
            <a:r>
              <a:rPr lang="en-US" sz="1100" b="1" kern="1200" dirty="0" smtClean="0">
                <a:solidFill>
                  <a:schemeClr val="tx1"/>
                </a:solidFill>
                <a:effectLst/>
                <a:latin typeface="+mn-lt"/>
                <a:ea typeface="+mn-ea"/>
                <a:cs typeface="+mn-cs"/>
              </a:rPr>
              <a:t>*State</a:t>
            </a:r>
            <a:r>
              <a:rPr lang="en-US" sz="1100" b="1" kern="1200" baseline="0" dirty="0" smtClean="0">
                <a:solidFill>
                  <a:schemeClr val="tx1"/>
                </a:solidFill>
                <a:effectLst/>
                <a:latin typeface="+mn-lt"/>
                <a:ea typeface="+mn-ea"/>
                <a:cs typeface="+mn-cs"/>
              </a:rPr>
              <a:t> health plan* uses a thorough selection process </a:t>
            </a:r>
            <a:endParaRPr lang="en-US" sz="1100" b="1"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Behavioral Health Behavioral Intelligence (BHBI) Data Team is made up of clinical analysts who use data to support process improvement projects and demonstrate areas of need for provider focus. Throughout the PE process, </a:t>
            </a:r>
            <a:r>
              <a:rPr lang="en-US" sz="1100" kern="1200" baseline="0" dirty="0" smtClean="0">
                <a:solidFill>
                  <a:schemeClr val="tx1"/>
                </a:solidFill>
                <a:effectLst/>
                <a:latin typeface="+mn-lt"/>
                <a:ea typeface="+mn-ea"/>
                <a:cs typeface="+mn-cs"/>
              </a:rPr>
              <a:t>data is collected from all of </a:t>
            </a:r>
            <a:r>
              <a:rPr lang="en-US" dirty="0" smtClean="0"/>
              <a:t>Care1st Health Plan Arizona’s</a:t>
            </a:r>
            <a:r>
              <a:rPr lang="en-US" sz="1100" kern="1200" baseline="0" dirty="0" smtClean="0">
                <a:solidFill>
                  <a:schemeClr val="tx1"/>
                </a:solidFill>
                <a:effectLst/>
                <a:latin typeface="+mn-lt"/>
                <a:ea typeface="+mn-ea"/>
                <a:cs typeface="+mn-cs"/>
              </a:rPr>
              <a:t> data sources and the data is analyzed to identify provider trends. An internal review identifies other factors that influence data. The next step is to review records. You may receive requests for external reviews. After trends and needs are identified, we will send you a scorecard and consult with you. If you agree to the program, we will tailor interventions to help your organization improve outcomes. Data re-evaluation at regular intervals with give your organization continual feedback. </a:t>
            </a:r>
          </a:p>
          <a:p>
            <a:r>
              <a:rPr lang="en-US" sz="1100" b="1" kern="1200" dirty="0" smtClean="0">
                <a:solidFill>
                  <a:schemeClr val="tx1"/>
                </a:solidFill>
                <a:effectLst/>
                <a:latin typeface="+mn-lt"/>
                <a:ea typeface="+mn-ea"/>
                <a:cs typeface="+mn-cs"/>
              </a:rPr>
              <a:t>Slide Citation/References: </a:t>
            </a:r>
            <a:r>
              <a:rPr lang="en-US" sz="1100" kern="1200" dirty="0" smtClean="0">
                <a:solidFill>
                  <a:schemeClr val="tx1"/>
                </a:solidFill>
                <a:effectLst/>
                <a:latin typeface="+mn-lt"/>
                <a:ea typeface="+mn-ea"/>
                <a:cs typeface="+mn-cs"/>
              </a:rPr>
              <a:t>Citation</a:t>
            </a:r>
          </a:p>
          <a:p>
            <a:r>
              <a:rPr lang="en-US" sz="1100" b="1" kern="1200" dirty="0" smtClean="0">
                <a:solidFill>
                  <a:schemeClr val="tx1"/>
                </a:solidFill>
                <a:effectLst/>
                <a:latin typeface="+mn-lt"/>
                <a:ea typeface="+mn-ea"/>
                <a:cs typeface="+mn-cs"/>
              </a:rPr>
              <a:t>Image/Media Location, Citation &amp; Permissions: </a:t>
            </a:r>
            <a:r>
              <a:rPr lang="en-US" sz="1100" kern="1200" dirty="0" smtClean="0">
                <a:solidFill>
                  <a:schemeClr val="tx1"/>
                </a:solidFill>
                <a:effectLst/>
                <a:latin typeface="+mn-lt"/>
                <a:ea typeface="+mn-ea"/>
                <a:cs typeface="+mn-cs"/>
              </a:rPr>
              <a:t>Permissions</a:t>
            </a:r>
          </a:p>
        </p:txBody>
      </p:sp>
      <p:sp>
        <p:nvSpPr>
          <p:cNvPr id="4" name="Slide Number Placeholder 3"/>
          <p:cNvSpPr>
            <a:spLocks noGrp="1"/>
          </p:cNvSpPr>
          <p:nvPr>
            <p:ph type="sldNum" sz="quarter" idx="10"/>
          </p:nvPr>
        </p:nvSpPr>
        <p:spPr/>
        <p:txBody>
          <a:bodyPr/>
          <a:lstStyle/>
          <a:p>
            <a:fld id="{B88B8750-E7B1-0449-98DA-D098FA4DD43B}" type="slidenum">
              <a:rPr lang="en-US" smtClean="0"/>
              <a:t>10</a:t>
            </a:fld>
            <a:endParaRPr lang="en-US" dirty="0"/>
          </a:p>
        </p:txBody>
      </p:sp>
    </p:spTree>
    <p:extLst>
      <p:ext uri="{BB962C8B-B14F-4D97-AF65-F5344CB8AC3E}">
        <p14:creationId xmlns:p14="http://schemas.microsoft.com/office/powerpoint/2010/main" val="65492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Talking Points: </a:t>
            </a:r>
            <a:r>
              <a:rPr lang="en-US" sz="1200" b="0" kern="1200" dirty="0" smtClean="0">
                <a:solidFill>
                  <a:schemeClr val="tx1"/>
                </a:solidFill>
                <a:effectLst/>
                <a:latin typeface="+mn-lt"/>
                <a:ea typeface="+mn-ea"/>
                <a:cs typeface="+mn-cs"/>
              </a:rPr>
              <a:t>Talking</a:t>
            </a:r>
            <a:r>
              <a:rPr lang="en-US" sz="1200" b="0" kern="1200" baseline="0" dirty="0" smtClean="0">
                <a:solidFill>
                  <a:schemeClr val="tx1"/>
                </a:solidFill>
                <a:effectLst/>
                <a:latin typeface="+mn-lt"/>
                <a:ea typeface="+mn-ea"/>
                <a:cs typeface="+mn-cs"/>
              </a:rPr>
              <a:t> points</a:t>
            </a:r>
          </a:p>
          <a:p>
            <a:r>
              <a:rPr lang="en-US" sz="1200" b="1" kern="1200" dirty="0" smtClean="0">
                <a:solidFill>
                  <a:schemeClr val="tx1"/>
                </a:solidFill>
                <a:effectLst/>
                <a:latin typeface="+mn-lt"/>
                <a:ea typeface="+mn-ea"/>
                <a:cs typeface="+mn-cs"/>
              </a:rPr>
              <a:t>Training Notes: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data used in the provider engagement program comes from </a:t>
            </a:r>
            <a:r>
              <a:rPr lang="en-US" sz="1200" kern="1200" dirty="0" smtClean="0">
                <a:solidFill>
                  <a:schemeClr val="tx1"/>
                </a:solidFill>
                <a:effectLst/>
                <a:latin typeface="+mn-lt"/>
                <a:ea typeface="+mn-ea"/>
                <a:cs typeface="+mn-cs"/>
              </a:rPr>
              <a:t>the Behavioral Health Behavioral Intelligence (BHBI) Data Team,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uses data to assist with provider</a:t>
            </a:r>
            <a:r>
              <a:rPr lang="en-US" sz="1200" kern="1200" baseline="0" dirty="0" smtClean="0">
                <a:solidFill>
                  <a:schemeClr val="tx1"/>
                </a:solidFill>
                <a:effectLst/>
                <a:latin typeface="+mn-lt"/>
                <a:ea typeface="+mn-ea"/>
                <a:cs typeface="+mn-cs"/>
              </a:rPr>
              <a:t> selection and use ongoing progress associated with the Provider Engagement program. </a:t>
            </a:r>
            <a:r>
              <a:rPr lang="en-US" sz="1200" kern="1200" dirty="0" smtClean="0">
                <a:solidFill>
                  <a:schemeClr val="tx1"/>
                </a:solidFill>
                <a:effectLst/>
                <a:latin typeface="+mn-lt"/>
                <a:ea typeface="+mn-ea"/>
                <a:cs typeface="+mn-cs"/>
              </a:rPr>
              <a:t>Some </a:t>
            </a:r>
            <a:r>
              <a:rPr lang="en-US" sz="1200" kern="1200" baseline="0" dirty="0" smtClean="0">
                <a:solidFill>
                  <a:schemeClr val="tx1"/>
                </a:solidFill>
                <a:effectLst/>
                <a:latin typeface="+mn-lt"/>
                <a:ea typeface="+mn-ea"/>
                <a:cs typeface="+mn-cs"/>
              </a:rPr>
              <a:t>examples of </a:t>
            </a:r>
            <a:r>
              <a:rPr lang="en-US" sz="1200" kern="1200" dirty="0" smtClean="0">
                <a:solidFill>
                  <a:schemeClr val="tx1"/>
                </a:solidFill>
                <a:effectLst/>
                <a:latin typeface="+mn-lt"/>
                <a:ea typeface="+mn-ea"/>
                <a:cs typeface="+mn-cs"/>
              </a:rPr>
              <a:t>data being considered are: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Claims and Authorizations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Average number of units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Per Member</a:t>
            </a:r>
            <a:r>
              <a:rPr lang="en-US" sz="1200" kern="1200" baseline="0" dirty="0" smtClean="0">
                <a:solidFill>
                  <a:schemeClr val="tx1"/>
                </a:solidFill>
                <a:effectLst/>
                <a:latin typeface="+mn-lt"/>
                <a:ea typeface="+mn-ea"/>
                <a:cs typeface="+mn-cs"/>
              </a:rPr>
              <a:t> per month costs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Other PE drivers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At a minimum, reports are generated monthly and reviewed to identify trends in utilization</a:t>
            </a:r>
            <a:r>
              <a:rPr lang="en-US" sz="1200" kern="1200" baseline="0" dirty="0" smtClean="0">
                <a:solidFill>
                  <a:schemeClr val="tx1"/>
                </a:solidFill>
                <a:effectLst/>
                <a:latin typeface="+mn-lt"/>
                <a:ea typeface="+mn-ea"/>
                <a:cs typeface="+mn-cs"/>
              </a:rPr>
              <a:t> and identifying areas where consultation and training can benefit the provider.</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(Jessica did not include this next section in the recorded version: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Average Visits Per Month/Member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Average Duration of Services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Units per Member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Paid Rank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Per Utilizing Member Per Month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Visits Per Thousand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Change in All Month Over Month &amp; Year Over Year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Diagnosis – This is analyzed looking at patterns and trends of providers claims, authorizations and linkage to best practice treatment for members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Average Length of Stay (ALOS) – This criteria is reviewed for member comparison to National best practice guidelines. This looks at length of time members are spent in the same level of care.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Denial Rates (National average 11%) – This component reviews provider denial rate percentages in comparison to their individual, their market and the National rate trends.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High claims with readmissions (IP) – Data is analyzed for effectiveness of treatment members are receiving.  Do provider services maintain a member’s functioning and baseline?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PE – This rate generates the average cost per member for that provider, including unit cost average, units billed per claim per month and ranks providers into a level of efficiency or outlier.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FUH-HEDIS (IP)/Agreement Rate – This criteria looks at the consistency and activity as it links to the OP provider &amp; rate of admissions with connection back to provider for discharge FUH.</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OP Utilization Rates</a:t>
            </a:r>
          </a:p>
          <a:p>
            <a:endParaRPr lang="en-US" sz="1200" kern="1200" baseline="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 Citation/References: </a:t>
            </a:r>
            <a:r>
              <a:rPr lang="en-US" sz="1200" b="0" kern="1200" dirty="0" smtClean="0">
                <a:solidFill>
                  <a:schemeClr val="tx1"/>
                </a:solidFill>
                <a:effectLst/>
                <a:latin typeface="+mn-lt"/>
                <a:ea typeface="+mn-ea"/>
                <a:cs typeface="+mn-cs"/>
              </a:rPr>
              <a:t>Citation</a:t>
            </a:r>
          </a:p>
          <a:p>
            <a:r>
              <a:rPr lang="en-US" sz="1200" b="1" kern="1200" dirty="0" smtClean="0">
                <a:solidFill>
                  <a:schemeClr val="tx1"/>
                </a:solidFill>
                <a:effectLst/>
                <a:latin typeface="+mn-lt"/>
                <a:ea typeface="+mn-ea"/>
                <a:cs typeface="+mn-cs"/>
              </a:rPr>
              <a:t>Image/Media Location, Citation &amp; Permissions: </a:t>
            </a:r>
            <a:r>
              <a:rPr lang="en-US" sz="1200" b="0" kern="1200" dirty="0" smtClean="0">
                <a:solidFill>
                  <a:schemeClr val="tx1"/>
                </a:solidFill>
                <a:effectLst/>
                <a:latin typeface="+mn-lt"/>
                <a:ea typeface="+mn-ea"/>
                <a:cs typeface="+mn-cs"/>
              </a:rPr>
              <a:t>Permissions</a:t>
            </a:r>
          </a:p>
        </p:txBody>
      </p:sp>
      <p:sp>
        <p:nvSpPr>
          <p:cNvPr id="4" name="Slide Number Placeholder 3"/>
          <p:cNvSpPr>
            <a:spLocks noGrp="1"/>
          </p:cNvSpPr>
          <p:nvPr>
            <p:ph type="sldNum" sz="quarter" idx="10"/>
          </p:nvPr>
        </p:nvSpPr>
        <p:spPr/>
        <p:txBody>
          <a:bodyPr/>
          <a:lstStyle/>
          <a:p>
            <a:fld id="{B88B8750-E7B1-0449-98DA-D098FA4DD43B}" type="slidenum">
              <a:rPr lang="en-US" smtClean="0"/>
              <a:t>11</a:t>
            </a:fld>
            <a:endParaRPr lang="en-US" dirty="0"/>
          </a:p>
        </p:txBody>
      </p:sp>
    </p:spTree>
    <p:extLst>
      <p:ext uri="{BB962C8B-B14F-4D97-AF65-F5344CB8AC3E}">
        <p14:creationId xmlns:p14="http://schemas.microsoft.com/office/powerpoint/2010/main" val="81725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Talking Points: </a:t>
            </a:r>
            <a:r>
              <a:rPr lang="en-US" sz="1200" kern="1200" dirty="0" smtClean="0">
                <a:solidFill>
                  <a:schemeClr val="tx1"/>
                </a:solidFill>
                <a:effectLst/>
                <a:latin typeface="+mn-lt"/>
                <a:ea typeface="+mn-ea"/>
                <a:cs typeface="+mn-cs"/>
              </a:rPr>
              <a:t>Once providers are identified by BHBI, this information will be shared with the PE team and UM Directors. A deeper look into the Electronic Medical Record (EMR) </a:t>
            </a:r>
            <a:r>
              <a:rPr lang="en-US" sz="1200" kern="1200" dirty="0" err="1" smtClean="0">
                <a:solidFill>
                  <a:schemeClr val="tx1"/>
                </a:solidFill>
                <a:effectLst/>
                <a:latin typeface="+mn-lt"/>
                <a:ea typeface="+mn-ea"/>
                <a:cs typeface="+mn-cs"/>
              </a:rPr>
              <a:t>TruCare</a:t>
            </a:r>
            <a:r>
              <a:rPr lang="en-US" sz="1200" kern="1200" dirty="0" smtClean="0">
                <a:solidFill>
                  <a:schemeClr val="tx1"/>
                </a:solidFill>
                <a:effectLst/>
                <a:latin typeface="+mn-lt"/>
                <a:ea typeface="+mn-ea"/>
                <a:cs typeface="+mn-cs"/>
              </a:rPr>
              <a:t> chart will occur in order to examine clinical documentation submissions and authorization patterns, which provide greater insight into quality, titration of services as clinically appropriate, and the assessment of the level of care a member needs. The intent of an Internal Systems Review is to determine reasons for which a provider might be showing as an outlier on a PE Metric Reports in order to prevent a request for records.  If areas of growth (concerns) are found while completing the internal review, records will be requested in order to obtain additional information to determine how best to assist providers.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Trainer Talking Points: The additional considerations</a:t>
            </a:r>
            <a:r>
              <a:rPr lang="en-US" sz="1200" b="1" kern="1200" baseline="0" dirty="0" smtClean="0">
                <a:solidFill>
                  <a:schemeClr val="tx1"/>
                </a:solidFill>
                <a:effectLst/>
                <a:latin typeface="+mn-lt"/>
                <a:ea typeface="+mn-ea"/>
                <a:cs typeface="+mn-cs"/>
              </a:rPr>
              <a:t> and analysis can also include: </a:t>
            </a:r>
            <a:endParaRPr lang="en-US" sz="1200" b="1" kern="1200" dirty="0" smtClean="0">
              <a:solidFill>
                <a:schemeClr val="tx1"/>
              </a:solidFill>
              <a:effectLst/>
              <a:latin typeface="+mn-lt"/>
              <a:ea typeface="+mn-ea"/>
              <a:cs typeface="+mn-cs"/>
            </a:endParaRPr>
          </a:p>
          <a:p>
            <a:pPr marL="342900" indent="-342900">
              <a:buFont typeface="Arial" panose="020B0604020202020204" pitchFamily="34" charset="0"/>
              <a:buChar char="•"/>
            </a:pPr>
            <a:r>
              <a:rPr lang="en-US" dirty="0" smtClean="0"/>
              <a:t>Internal Systems/Record Review</a:t>
            </a:r>
          </a:p>
          <a:p>
            <a:pPr marL="800100" lvl="1" indent="-342900">
              <a:buFont typeface="Arial" panose="020B0604020202020204" pitchFamily="34" charset="0"/>
              <a:buChar char="•"/>
            </a:pPr>
            <a:r>
              <a:rPr lang="en-US" dirty="0" err="1" smtClean="0"/>
              <a:t>TruCare</a:t>
            </a:r>
            <a:r>
              <a:rPr lang="en-US" dirty="0" smtClean="0"/>
              <a:t> and other systems are reviewed to determine why providers are showing as outliers</a:t>
            </a:r>
          </a:p>
          <a:p>
            <a:pPr marL="800100" lvl="1" indent="-342900">
              <a:buFont typeface="Arial" panose="020B0604020202020204" pitchFamily="34" charset="0"/>
              <a:buChar char="•"/>
            </a:pPr>
            <a:r>
              <a:rPr lang="en-US" dirty="0" smtClean="0"/>
              <a:t>Additional clinical information can be requested</a:t>
            </a:r>
          </a:p>
          <a:p>
            <a:pPr marL="800100" lvl="1" indent="-342900">
              <a:buFont typeface="Arial" panose="020B0604020202020204" pitchFamily="34" charset="0"/>
              <a:buChar char="•"/>
            </a:pPr>
            <a:endParaRPr lang="en-US" dirty="0" smtClean="0"/>
          </a:p>
          <a:p>
            <a:pPr marL="915988" lvl="2" indent="-342900"/>
            <a:endParaRPr lang="en-US" dirty="0" smtClean="0"/>
          </a:p>
          <a:p>
            <a:r>
              <a:rPr lang="en-US" sz="1200" b="1" kern="1200" dirty="0" smtClean="0">
                <a:solidFill>
                  <a:schemeClr val="tx1"/>
                </a:solidFill>
                <a:effectLst/>
                <a:latin typeface="+mn-lt"/>
                <a:ea typeface="+mn-ea"/>
                <a:cs typeface="+mn-cs"/>
              </a:rPr>
              <a:t>Training Notes: </a:t>
            </a:r>
          </a:p>
          <a:p>
            <a:r>
              <a:rPr lang="en-US" sz="1200" b="1" u="sng" kern="1200" dirty="0" smtClean="0">
                <a:solidFill>
                  <a:schemeClr val="tx1"/>
                </a:solidFill>
                <a:effectLst/>
                <a:latin typeface="+mn-lt"/>
                <a:ea typeface="+mn-ea"/>
                <a:cs typeface="+mn-cs"/>
              </a:rPr>
              <a:t>Internal Systems/Record Review</a:t>
            </a:r>
            <a:r>
              <a:rPr lang="en-US" sz="1200" kern="1200" dirty="0" smtClean="0">
                <a:solidFill>
                  <a:schemeClr val="tx1"/>
                </a:solidFill>
                <a:effectLst/>
                <a:latin typeface="+mn-lt"/>
                <a:ea typeface="+mn-ea"/>
                <a:cs typeface="+mn-cs"/>
              </a:rPr>
              <a:t>: An intensive look into the Electronic Medical Record (EMR) </a:t>
            </a:r>
            <a:r>
              <a:rPr lang="en-US" sz="1200" kern="1200" dirty="0" err="1" smtClean="0">
                <a:solidFill>
                  <a:schemeClr val="tx1"/>
                </a:solidFill>
                <a:effectLst/>
                <a:latin typeface="+mn-lt"/>
                <a:ea typeface="+mn-ea"/>
                <a:cs typeface="+mn-cs"/>
              </a:rPr>
              <a:t>TruCare</a:t>
            </a:r>
            <a:r>
              <a:rPr lang="en-US" sz="1200" kern="1200" dirty="0" smtClean="0">
                <a:solidFill>
                  <a:schemeClr val="tx1"/>
                </a:solidFill>
                <a:effectLst/>
                <a:latin typeface="+mn-lt"/>
                <a:ea typeface="+mn-ea"/>
                <a:cs typeface="+mn-cs"/>
              </a:rPr>
              <a:t> chart, and other applicable systems, will examine clinical documentation submissions and authorization patterns, which provide greater insight of quality, titration of services as clinically appropriate, and the assessment of level of care a member needs. The intent of an Internal Systems/Records Review is to determine reasons a provider might show as an outlier on PE Metric Reports and to identify clinical, authorization, claims, and data driven trends prior to requesting clinical records. If, while conducting the internal record/systems review, the UM determines more clinical information is necessary, they will initiate the request for records process and advance to the clinical records review process. </a:t>
            </a:r>
          </a:p>
          <a:p>
            <a:r>
              <a:rPr lang="en-US" sz="1200" b="1" kern="1200" dirty="0" smtClean="0">
                <a:solidFill>
                  <a:schemeClr val="tx1"/>
                </a:solidFill>
                <a:effectLst/>
                <a:latin typeface="+mn-lt"/>
                <a:ea typeface="+mn-ea"/>
                <a:cs typeface="+mn-cs"/>
              </a:rPr>
              <a:t>Slide Citation/References: </a:t>
            </a:r>
            <a:r>
              <a:rPr lang="en-US" sz="1200" kern="1200" dirty="0" smtClean="0">
                <a:solidFill>
                  <a:schemeClr val="tx1"/>
                </a:solidFill>
                <a:effectLst/>
                <a:latin typeface="+mn-lt"/>
                <a:ea typeface="+mn-ea"/>
                <a:cs typeface="+mn-cs"/>
              </a:rPr>
              <a:t>Citation</a:t>
            </a:r>
          </a:p>
          <a:p>
            <a:r>
              <a:rPr lang="en-US" sz="1200" b="1" kern="1200" dirty="0" smtClean="0">
                <a:solidFill>
                  <a:schemeClr val="tx1"/>
                </a:solidFill>
                <a:effectLst/>
                <a:latin typeface="+mn-lt"/>
                <a:ea typeface="+mn-ea"/>
                <a:cs typeface="+mn-cs"/>
              </a:rPr>
              <a:t>Image/Media Location, Citation &amp; Permissions: </a:t>
            </a:r>
            <a:r>
              <a:rPr lang="en-US" sz="1200" kern="1200" dirty="0" smtClean="0">
                <a:solidFill>
                  <a:schemeClr val="tx1"/>
                </a:solidFill>
                <a:effectLst/>
                <a:latin typeface="+mn-lt"/>
                <a:ea typeface="+mn-ea"/>
                <a:cs typeface="+mn-cs"/>
              </a:rPr>
              <a:t>Permissions</a:t>
            </a:r>
          </a:p>
          <a:p>
            <a:pPr marL="800100" lvl="1" indent="-342900">
              <a:buFont typeface="Arial" panose="020B0604020202020204" pitchFamily="34" charset="0"/>
              <a:buChar char="•"/>
            </a:pPr>
            <a:endParaRPr lang="en-US" dirty="0" smtClean="0"/>
          </a:p>
          <a:p>
            <a:r>
              <a:rPr lang="en-US" sz="1200" b="1" kern="1200" dirty="0" smtClean="0">
                <a:solidFill>
                  <a:schemeClr val="tx1"/>
                </a:solidFill>
                <a:effectLst/>
                <a:latin typeface="+mn-lt"/>
                <a:ea typeface="+mn-ea"/>
                <a:cs typeface="+mn-cs"/>
              </a:rPr>
              <a:t>Training Notes: </a:t>
            </a:r>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 Citation/References: </a:t>
            </a:r>
            <a:r>
              <a:rPr lang="en-US" sz="1200" kern="1200" dirty="0" smtClean="0">
                <a:solidFill>
                  <a:schemeClr val="tx1"/>
                </a:solidFill>
                <a:effectLst/>
                <a:latin typeface="+mn-lt"/>
                <a:ea typeface="+mn-ea"/>
                <a:cs typeface="+mn-cs"/>
              </a:rPr>
              <a:t>Citation</a:t>
            </a:r>
          </a:p>
          <a:p>
            <a:r>
              <a:rPr lang="en-US" sz="1200" b="1" kern="1200" dirty="0" smtClean="0">
                <a:solidFill>
                  <a:schemeClr val="tx1"/>
                </a:solidFill>
                <a:effectLst/>
                <a:latin typeface="+mn-lt"/>
                <a:ea typeface="+mn-ea"/>
                <a:cs typeface="+mn-cs"/>
              </a:rPr>
              <a:t>Image/Media Location, Citation &amp; Permissions: </a:t>
            </a:r>
            <a:r>
              <a:rPr lang="en-US" sz="1200" kern="1200" dirty="0" err="1" smtClean="0">
                <a:solidFill>
                  <a:schemeClr val="tx1"/>
                </a:solidFill>
                <a:effectLst/>
                <a:latin typeface="+mn-lt"/>
                <a:ea typeface="+mn-ea"/>
                <a:cs typeface="+mn-cs"/>
              </a:rPr>
              <a:t>pexels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12</a:t>
            </a:fld>
            <a:endParaRPr lang="en-US" dirty="0"/>
          </a:p>
        </p:txBody>
      </p:sp>
    </p:spTree>
    <p:extLst>
      <p:ext uri="{BB962C8B-B14F-4D97-AF65-F5344CB8AC3E}">
        <p14:creationId xmlns:p14="http://schemas.microsoft.com/office/powerpoint/2010/main" val="143990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Talking Points: </a:t>
            </a:r>
            <a:r>
              <a:rPr lang="en-US" sz="1200" b="0" kern="1200" dirty="0" smtClean="0">
                <a:solidFill>
                  <a:schemeClr val="tx1"/>
                </a:solidFill>
                <a:effectLst/>
                <a:latin typeface="+mn-lt"/>
                <a:ea typeface="+mn-ea"/>
                <a:cs typeface="+mn-cs"/>
              </a:rPr>
              <a:t>Talking</a:t>
            </a:r>
            <a:r>
              <a:rPr lang="en-US" sz="1200" b="0" kern="1200" baseline="0" dirty="0" smtClean="0">
                <a:solidFill>
                  <a:schemeClr val="tx1"/>
                </a:solidFill>
                <a:effectLst/>
                <a:latin typeface="+mn-lt"/>
                <a:ea typeface="+mn-ea"/>
                <a:cs typeface="+mn-cs"/>
              </a:rPr>
              <a:t> points</a:t>
            </a:r>
          </a:p>
          <a:p>
            <a:r>
              <a:rPr lang="en-US" sz="1200" b="1" kern="1200" dirty="0" smtClean="0">
                <a:solidFill>
                  <a:schemeClr val="tx1"/>
                </a:solidFill>
                <a:effectLst/>
                <a:latin typeface="+mn-lt"/>
                <a:ea typeface="+mn-ea"/>
                <a:cs typeface="+mn-cs"/>
              </a:rPr>
              <a:t>Training Notes: </a:t>
            </a:r>
          </a:p>
          <a:p>
            <a:pPr marL="171450" indent="-171450">
              <a:buFont typeface="Arial" panose="020B0604020202020204" pitchFamily="34" charset="0"/>
              <a:buChar char="•"/>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data used in the provider engagement program comes from </a:t>
            </a:r>
            <a:r>
              <a:rPr lang="en-US" sz="1200" kern="1200" dirty="0" smtClean="0">
                <a:solidFill>
                  <a:schemeClr val="tx1"/>
                </a:solidFill>
                <a:effectLst/>
                <a:latin typeface="+mn-lt"/>
                <a:ea typeface="+mn-ea"/>
                <a:cs typeface="+mn-cs"/>
              </a:rPr>
              <a:t>The Behavioral Health Behavioral Intelligence (BHBI) Data Team,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uses data to assist with provider</a:t>
            </a:r>
            <a:r>
              <a:rPr lang="en-US" sz="1200" kern="1200" baseline="0" dirty="0" smtClean="0">
                <a:solidFill>
                  <a:schemeClr val="tx1"/>
                </a:solidFill>
                <a:effectLst/>
                <a:latin typeface="+mn-lt"/>
                <a:ea typeface="+mn-ea"/>
                <a:cs typeface="+mn-cs"/>
              </a:rPr>
              <a:t> selection and use ongoing progress associated with the Provider Engagement program. </a:t>
            </a:r>
            <a:r>
              <a:rPr lang="en-US" sz="1200" kern="1200" dirty="0" smtClean="0">
                <a:solidFill>
                  <a:schemeClr val="tx1"/>
                </a:solidFill>
                <a:effectLst/>
                <a:latin typeface="+mn-lt"/>
                <a:ea typeface="+mn-ea"/>
                <a:cs typeface="+mn-cs"/>
              </a:rPr>
              <a:t>Some </a:t>
            </a:r>
            <a:r>
              <a:rPr lang="en-US" sz="1200" kern="1200" baseline="0" dirty="0" smtClean="0">
                <a:solidFill>
                  <a:schemeClr val="tx1"/>
                </a:solidFill>
                <a:effectLst/>
                <a:latin typeface="+mn-lt"/>
                <a:ea typeface="+mn-ea"/>
                <a:cs typeface="+mn-cs"/>
              </a:rPr>
              <a:t>examples of </a:t>
            </a:r>
            <a:r>
              <a:rPr lang="en-US" sz="1200" kern="1200" dirty="0" smtClean="0">
                <a:solidFill>
                  <a:schemeClr val="tx1"/>
                </a:solidFill>
                <a:effectLst/>
                <a:latin typeface="+mn-lt"/>
                <a:ea typeface="+mn-ea"/>
                <a:cs typeface="+mn-cs"/>
              </a:rPr>
              <a:t>data being considered are: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Claims and Authorizations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Average number of units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Per Member</a:t>
            </a:r>
            <a:r>
              <a:rPr lang="en-US" sz="1200" kern="1200" baseline="0" dirty="0" smtClean="0">
                <a:solidFill>
                  <a:schemeClr val="tx1"/>
                </a:solidFill>
                <a:effectLst/>
                <a:latin typeface="+mn-lt"/>
                <a:ea typeface="+mn-ea"/>
                <a:cs typeface="+mn-cs"/>
              </a:rPr>
              <a:t> per month costs</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And other PE drivers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At a minimum, reports are generated monthly and reviewed to identify trends in utilization</a:t>
            </a:r>
            <a:r>
              <a:rPr lang="en-US" sz="1200" kern="1200" baseline="0" dirty="0" smtClean="0">
                <a:solidFill>
                  <a:schemeClr val="tx1"/>
                </a:solidFill>
                <a:effectLst/>
                <a:latin typeface="+mn-lt"/>
                <a:ea typeface="+mn-ea"/>
                <a:cs typeface="+mn-cs"/>
              </a:rPr>
              <a:t> and identifying areas where consultation and training can benefit the provider</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(Jessica did not include this next section in the recorded version:</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Average Visits Per Month/Member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Average Duration of Services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Units per Member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Paid Rank</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Per Utilizing Member Per Month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Visits Per Thousand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Change in All Month Over Month &amp; Year Over Year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Diagnosis – This is analyzed looking at patterns and trends of providers claims, authorizations and linkage to best practice treatment for members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Average Length of Stay (ALOS) – This criteria is reviewed for member comparison to National best practice guidelines.  This looks at length of time members are spent in the same level of care.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Denial Rates (National average 11%) – This component reviews provider denial rate percentages in comparison to their individual, their market and the National rate trends.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High claims with readmissions (IP) – Data is analyzed for effectiveness of treatment members are receiving.  Do provider services maintain a member’s functioning and baseline?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PE – This rate generates the average cost per member for that provider, including unit cost average, units billed per claim per month and ranks providers into a level of efficiency or outlier.</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FUH-HEDIS (IP)/Agreement Rate – This criteria looks at the consistency and activity as it links to the OP provider &amp; rate of admissions with connection back to provider for discharge FUH.</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OP Utilization Rates</a:t>
            </a:r>
          </a:p>
          <a:p>
            <a:endParaRPr lang="en-US" sz="1200" kern="1200" baseline="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 Citation/References: </a:t>
            </a:r>
            <a:r>
              <a:rPr lang="en-US" sz="1200" b="0" kern="1200" dirty="0" smtClean="0">
                <a:solidFill>
                  <a:schemeClr val="tx1"/>
                </a:solidFill>
                <a:effectLst/>
                <a:latin typeface="+mn-lt"/>
                <a:ea typeface="+mn-ea"/>
                <a:cs typeface="+mn-cs"/>
              </a:rPr>
              <a:t>Citation</a:t>
            </a:r>
          </a:p>
          <a:p>
            <a:r>
              <a:rPr lang="en-US" sz="1200" b="1" kern="1200" dirty="0" smtClean="0">
                <a:solidFill>
                  <a:schemeClr val="tx1"/>
                </a:solidFill>
                <a:effectLst/>
                <a:latin typeface="+mn-lt"/>
                <a:ea typeface="+mn-ea"/>
                <a:cs typeface="+mn-cs"/>
              </a:rPr>
              <a:t>Image/Media Location, Citation &amp; Permissions: </a:t>
            </a:r>
            <a:r>
              <a:rPr lang="en-US" sz="1200" b="0" kern="1200" dirty="0" smtClean="0">
                <a:solidFill>
                  <a:schemeClr val="tx1"/>
                </a:solidFill>
                <a:effectLst/>
                <a:latin typeface="+mn-lt"/>
                <a:ea typeface="+mn-ea"/>
                <a:cs typeface="+mn-cs"/>
              </a:rPr>
              <a:t>Permissions</a:t>
            </a:r>
          </a:p>
        </p:txBody>
      </p:sp>
      <p:sp>
        <p:nvSpPr>
          <p:cNvPr id="4" name="Slide Number Placeholder 3"/>
          <p:cNvSpPr>
            <a:spLocks noGrp="1"/>
          </p:cNvSpPr>
          <p:nvPr>
            <p:ph type="sldNum" sz="quarter" idx="10"/>
          </p:nvPr>
        </p:nvSpPr>
        <p:spPr/>
        <p:txBody>
          <a:bodyPr/>
          <a:lstStyle/>
          <a:p>
            <a:fld id="{B88B8750-E7B1-0449-98DA-D098FA4DD43B}" type="slidenum">
              <a:rPr lang="en-US" smtClean="0"/>
              <a:t>13</a:t>
            </a:fld>
            <a:endParaRPr lang="en-US" dirty="0"/>
          </a:p>
        </p:txBody>
      </p:sp>
    </p:spTree>
    <p:extLst>
      <p:ext uri="{BB962C8B-B14F-4D97-AF65-F5344CB8AC3E}">
        <p14:creationId xmlns:p14="http://schemas.microsoft.com/office/powerpoint/2010/main" val="55625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Talking Points: </a:t>
            </a:r>
            <a:r>
              <a:rPr lang="en-US" sz="1200" kern="1200" dirty="0" smtClean="0">
                <a:solidFill>
                  <a:schemeClr val="tx1"/>
                </a:solidFill>
                <a:effectLst/>
                <a:latin typeface="+mn-lt"/>
                <a:ea typeface="+mn-ea"/>
                <a:cs typeface="+mn-cs"/>
              </a:rPr>
              <a:t>After the data is analyzed</a:t>
            </a:r>
            <a:r>
              <a:rPr lang="en-US" sz="1200" kern="1200" baseline="0" dirty="0" smtClean="0">
                <a:solidFill>
                  <a:schemeClr val="tx1"/>
                </a:solidFill>
                <a:effectLst/>
                <a:latin typeface="+mn-lt"/>
                <a:ea typeface="+mn-ea"/>
                <a:cs typeface="+mn-cs"/>
              </a:rPr>
              <a:t>, providers may receive certain benefits, based on results of the analysis. These include:</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Receiving a monthly scorecard</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1:1 consultation</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Clinical Trainings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Support Plans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Periodic reviews of the plan</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Reduced administrative tasks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Bonuses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Shared savings</a:t>
            </a:r>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14</a:t>
            </a:fld>
            <a:endParaRPr lang="en-US" dirty="0"/>
          </a:p>
        </p:txBody>
      </p:sp>
    </p:spTree>
    <p:extLst>
      <p:ext uri="{BB962C8B-B14F-4D97-AF65-F5344CB8AC3E}">
        <p14:creationId xmlns:p14="http://schemas.microsoft.com/office/powerpoint/2010/main" val="2645687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smtClean="0"/>
              <a:t>If you have questions, would like to provide feedback</a:t>
            </a:r>
            <a:r>
              <a:rPr lang="en-US" baseline="0" dirty="0" smtClean="0"/>
              <a:t> </a:t>
            </a:r>
            <a:r>
              <a:rPr lang="en-US" dirty="0" smtClean="0"/>
              <a:t>or</a:t>
            </a:r>
            <a:r>
              <a:rPr lang="en-US" baseline="0" dirty="0" smtClean="0"/>
              <a:t> would like to participate in this program, please contact Amy Trussell at the information provided on your screen. </a:t>
            </a: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15</a:t>
            </a:fld>
            <a:endParaRPr lang="en-US" dirty="0"/>
          </a:p>
        </p:txBody>
      </p:sp>
    </p:spTree>
    <p:extLst>
      <p:ext uri="{BB962C8B-B14F-4D97-AF65-F5344CB8AC3E}">
        <p14:creationId xmlns:p14="http://schemas.microsoft.com/office/powerpoint/2010/main" val="24214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2</a:t>
            </a:fld>
            <a:endParaRPr lang="en-US" dirty="0"/>
          </a:p>
        </p:txBody>
      </p:sp>
    </p:spTree>
    <p:extLst>
      <p:ext uri="{BB962C8B-B14F-4D97-AF65-F5344CB8AC3E}">
        <p14:creationId xmlns:p14="http://schemas.microsoft.com/office/powerpoint/2010/main" val="73095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todays training you will be able to: </a:t>
            </a:r>
          </a:p>
          <a:p>
            <a:pPr marL="171450" indent="-171450">
              <a:buFont typeface="Arial" panose="020B0604020202020204" pitchFamily="34" charset="0"/>
              <a:buChar char="•"/>
            </a:pPr>
            <a:r>
              <a:rPr lang="en-US" baseline="0" dirty="0" smtClean="0"/>
              <a:t>State what the Provider Engagement Program is</a:t>
            </a:r>
          </a:p>
          <a:p>
            <a:pPr marL="171450" indent="-171450">
              <a:buFont typeface="Arial" panose="020B0604020202020204" pitchFamily="34" charset="0"/>
              <a:buChar char="•"/>
            </a:pPr>
            <a:r>
              <a:rPr lang="en-US" baseline="0" dirty="0" smtClean="0"/>
              <a:t>State two benefits of the program for providers</a:t>
            </a:r>
          </a:p>
          <a:p>
            <a:pPr marL="171450" indent="-171450">
              <a:buFont typeface="Arial" panose="020B0604020202020204" pitchFamily="34" charset="0"/>
              <a:buChar char="•"/>
            </a:pPr>
            <a:r>
              <a:rPr lang="en-US" baseline="0" dirty="0" smtClean="0"/>
              <a:t>State three additional services available to providers through the Provider Engagement Program </a:t>
            </a:r>
          </a:p>
          <a:p>
            <a:pPr marL="171450" indent="-171450">
              <a:buFont typeface="Arial" panose="020B0604020202020204" pitchFamily="34" charset="0"/>
              <a:buChar char="•"/>
            </a:pPr>
            <a:r>
              <a:rPr lang="en-US" baseline="0" dirty="0" smtClean="0"/>
              <a:t>Describe the evaluation process for the provider engagement program </a:t>
            </a:r>
            <a:endParaRPr lang="en-US" dirty="0" smtClean="0"/>
          </a:p>
        </p:txBody>
      </p:sp>
      <p:sp>
        <p:nvSpPr>
          <p:cNvPr id="4" name="Slide Number Placeholder 3"/>
          <p:cNvSpPr>
            <a:spLocks noGrp="1"/>
          </p:cNvSpPr>
          <p:nvPr>
            <p:ph type="sldNum" sz="quarter" idx="10"/>
          </p:nvPr>
        </p:nvSpPr>
        <p:spPr/>
        <p:txBody>
          <a:bodyPr/>
          <a:lstStyle/>
          <a:p>
            <a:fld id="{B88B8750-E7B1-0449-98DA-D098FA4DD43B}" type="slidenum">
              <a:rPr lang="en-US" smtClean="0"/>
              <a:t>3</a:t>
            </a:fld>
            <a:endParaRPr lang="en-US" dirty="0"/>
          </a:p>
        </p:txBody>
      </p:sp>
    </p:spTree>
    <p:extLst>
      <p:ext uri="{BB962C8B-B14F-4D97-AF65-F5344CB8AC3E}">
        <p14:creationId xmlns:p14="http://schemas.microsoft.com/office/powerpoint/2010/main" val="149382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Trainer Talking Points: </a:t>
            </a:r>
            <a:endParaRPr lang="en-US" baseline="0" dirty="0" smtClean="0"/>
          </a:p>
          <a:p>
            <a:r>
              <a:rPr lang="en-US" sz="1100" b="1" kern="1200" dirty="0" smtClean="0">
                <a:solidFill>
                  <a:schemeClr val="tx1"/>
                </a:solidFill>
                <a:effectLst/>
                <a:latin typeface="+mn-lt"/>
                <a:ea typeface="+mn-ea"/>
                <a:cs typeface="+mn-cs"/>
              </a:rPr>
              <a:t>Training Notes: </a:t>
            </a:r>
            <a:r>
              <a:rPr lang="en-US" sz="1100" kern="1200" dirty="0" smtClean="0">
                <a:solidFill>
                  <a:schemeClr val="tx1"/>
                </a:solidFill>
                <a:effectLst/>
                <a:latin typeface="+mn-lt"/>
                <a:ea typeface="+mn-ea"/>
                <a:cs typeface="+mn-cs"/>
              </a:rPr>
              <a:t>Provider Engagement (PE) is an enhanced relational approach to utilization management (UM) intended to use data analytics, clinical reviews, and partnerships with Health Plans (HP) and Providers to ensure members receive the care needed to achieve positive outcomes.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This success of this program relies on collaboration with </a:t>
            </a:r>
            <a:r>
              <a:rPr lang="en-US" dirty="0" smtClean="0"/>
              <a:t>Care1st Health Plan Arizona Behavior</a:t>
            </a:r>
            <a:r>
              <a:rPr lang="en-US" baseline="0" dirty="0" smtClean="0"/>
              <a:t> Health</a:t>
            </a:r>
            <a:r>
              <a:rPr lang="en-US" sz="1100" kern="1200" dirty="0" smtClean="0">
                <a:solidFill>
                  <a:schemeClr val="tx1"/>
                </a:solidFill>
                <a:effectLst/>
                <a:latin typeface="+mn-lt"/>
                <a:ea typeface="+mn-ea"/>
                <a:cs typeface="+mn-cs"/>
              </a:rPr>
              <a:t>,</a:t>
            </a:r>
            <a:r>
              <a:rPr lang="en-US" sz="1100" kern="1200" baseline="0" dirty="0" smtClean="0">
                <a:solidFill>
                  <a:schemeClr val="tx1"/>
                </a:solidFill>
                <a:effectLst/>
                <a:latin typeface="+mn-lt"/>
                <a:ea typeface="+mn-ea"/>
                <a:cs typeface="+mn-cs"/>
              </a:rPr>
              <a:t> the state’s health plan, and providers. </a:t>
            </a:r>
            <a:r>
              <a:rPr lang="en-US" sz="1100" kern="1200" dirty="0" smtClean="0">
                <a:solidFill>
                  <a:schemeClr val="tx1"/>
                </a:solidFill>
                <a:effectLst/>
                <a:latin typeface="+mn-lt"/>
                <a:ea typeface="+mn-ea"/>
                <a:cs typeface="+mn-cs"/>
              </a:rPr>
              <a:t>(Previous</a:t>
            </a:r>
            <a:r>
              <a:rPr lang="en-US" sz="1100" kern="1200" baseline="0" dirty="0" smtClean="0">
                <a:solidFill>
                  <a:schemeClr val="tx1"/>
                </a:solidFill>
                <a:effectLst/>
                <a:latin typeface="+mn-lt"/>
                <a:ea typeface="+mn-ea"/>
                <a:cs typeface="+mn-cs"/>
              </a:rPr>
              <a:t> wording.  Unsure what it is trying to say: </a:t>
            </a:r>
            <a:r>
              <a:rPr lang="en-US" dirty="0" smtClean="0"/>
              <a:t>Care1st Health Plan Arizona Behavior</a:t>
            </a:r>
            <a:r>
              <a:rPr lang="en-US" baseline="0" dirty="0" smtClean="0"/>
              <a:t> Health</a:t>
            </a:r>
            <a:r>
              <a:rPr lang="en-US" sz="1100" kern="1200" baseline="0" dirty="0" smtClean="0">
                <a:solidFill>
                  <a:schemeClr val="tx1"/>
                </a:solidFill>
                <a:effectLst/>
                <a:latin typeface="+mn-lt"/>
                <a:ea typeface="+mn-ea"/>
                <a:cs typeface="+mn-cs"/>
              </a:rPr>
              <a:t> in collaboration with health plan </a:t>
            </a:r>
            <a:r>
              <a:rPr lang="en-US" sz="1100" kern="1200" dirty="0" smtClean="0">
                <a:solidFill>
                  <a:schemeClr val="tx1"/>
                </a:solidFill>
                <a:effectLst/>
                <a:latin typeface="+mn-lt"/>
                <a:ea typeface="+mn-ea"/>
                <a:cs typeface="+mn-cs"/>
              </a:rPr>
              <a:t>relies</a:t>
            </a:r>
            <a:r>
              <a:rPr lang="en-US" sz="1100" kern="1200" baseline="0" dirty="0" smtClean="0">
                <a:solidFill>
                  <a:schemeClr val="tx1"/>
                </a:solidFill>
                <a:effectLst/>
                <a:latin typeface="+mn-lt"/>
                <a:ea typeface="+mn-ea"/>
                <a:cs typeface="+mn-cs"/>
              </a:rPr>
              <a:t> on </a:t>
            </a:r>
            <a:r>
              <a:rPr lang="en-US" sz="1100" b="1" kern="1200" baseline="0" dirty="0" smtClean="0">
                <a:solidFill>
                  <a:schemeClr val="tx1"/>
                </a:solidFill>
                <a:effectLst/>
                <a:latin typeface="+mn-lt"/>
                <a:ea typeface="+mn-ea"/>
                <a:cs typeface="+mn-cs"/>
              </a:rPr>
              <a:t>collaboration with </a:t>
            </a:r>
            <a:r>
              <a:rPr lang="en-US" b="1" dirty="0" smtClean="0"/>
              <a:t>Care1st Health Plan Arizona Behavioral Health</a:t>
            </a:r>
            <a:r>
              <a:rPr lang="en-US" sz="1100" b="1" kern="1200" baseline="0" dirty="0" smtClean="0">
                <a:solidFill>
                  <a:schemeClr val="tx1"/>
                </a:solidFill>
                <a:effectLst/>
                <a:latin typeface="+mn-lt"/>
                <a:ea typeface="+mn-ea"/>
                <a:cs typeface="+mn-cs"/>
              </a:rPr>
              <a:t>, state’s plan and providers.)</a:t>
            </a:r>
            <a:endParaRPr lang="en-US" sz="1100" b="1" kern="1200" dirty="0" smtClean="0">
              <a:solidFill>
                <a:schemeClr val="tx1"/>
              </a:solidFill>
              <a:effectLst/>
              <a:latin typeface="+mn-lt"/>
              <a:ea typeface="+mn-ea"/>
              <a:cs typeface="+mn-cs"/>
            </a:endParaRPr>
          </a:p>
          <a:p>
            <a:endParaRPr lang="en-US" sz="1100" b="1"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Slide Citation/References: N/A</a:t>
            </a:r>
            <a:endParaRPr lang="en-US" sz="1100" b="0"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Image/Media Location, Citation &amp; Permissions: </a:t>
            </a:r>
            <a:r>
              <a:rPr lang="en-US" sz="1100" b="0" kern="1200" dirty="0" smtClean="0">
                <a:solidFill>
                  <a:schemeClr val="tx1"/>
                </a:solidFill>
                <a:effectLst/>
                <a:latin typeface="+mn-lt"/>
                <a:ea typeface="+mn-ea"/>
                <a:cs typeface="+mn-cs"/>
              </a:rPr>
              <a:t>Centene Stock</a:t>
            </a:r>
            <a:r>
              <a:rPr lang="en-US" sz="1100" b="0" kern="1200" baseline="0" dirty="0" smtClean="0">
                <a:solidFill>
                  <a:schemeClr val="tx1"/>
                </a:solidFill>
                <a:effectLst/>
                <a:latin typeface="+mn-lt"/>
                <a:ea typeface="+mn-ea"/>
                <a:cs typeface="+mn-cs"/>
              </a:rPr>
              <a:t> Photo </a:t>
            </a:r>
            <a:endParaRPr lang="en-US" sz="11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4</a:t>
            </a:fld>
            <a:endParaRPr lang="en-US" dirty="0"/>
          </a:p>
        </p:txBody>
      </p:sp>
    </p:spTree>
    <p:extLst>
      <p:ext uri="{BB962C8B-B14F-4D97-AF65-F5344CB8AC3E}">
        <p14:creationId xmlns:p14="http://schemas.microsoft.com/office/powerpoint/2010/main" val="121648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Trainer Talking Points: </a:t>
            </a:r>
            <a:r>
              <a:rPr lang="en-US" sz="1100" b="0" kern="1200" dirty="0" smtClean="0">
                <a:solidFill>
                  <a:schemeClr val="tx1"/>
                </a:solidFill>
                <a:effectLst/>
                <a:latin typeface="+mn-lt"/>
                <a:ea typeface="+mn-ea"/>
                <a:cs typeface="+mn-cs"/>
              </a:rPr>
              <a:t>Provider engagement program is offered to all product lines offered through state health plan</a:t>
            </a:r>
          </a:p>
          <a:p>
            <a:r>
              <a:rPr lang="en-US" sz="1100" b="1" kern="1200" dirty="0" smtClean="0">
                <a:solidFill>
                  <a:schemeClr val="tx1"/>
                </a:solidFill>
                <a:effectLst/>
                <a:latin typeface="+mn-lt"/>
                <a:ea typeface="+mn-ea"/>
                <a:cs typeface="+mn-cs"/>
              </a:rPr>
              <a:t>Training Notes: </a:t>
            </a:r>
            <a:r>
              <a:rPr lang="en-US" sz="1100" kern="1200" dirty="0" smtClean="0">
                <a:solidFill>
                  <a:schemeClr val="tx1"/>
                </a:solidFill>
                <a:effectLst/>
                <a:latin typeface="+mn-lt"/>
                <a:ea typeface="+mn-ea"/>
                <a:cs typeface="+mn-cs"/>
              </a:rPr>
              <a:t>This project will be implemented for all product lines: Medicaid, Medicare, Marketplace</a:t>
            </a:r>
          </a:p>
          <a:p>
            <a:r>
              <a:rPr lang="en-US" sz="1100" b="1" kern="1200" dirty="0" smtClean="0">
                <a:solidFill>
                  <a:schemeClr val="tx1"/>
                </a:solidFill>
                <a:effectLst/>
                <a:latin typeface="+mn-lt"/>
                <a:ea typeface="+mn-ea"/>
                <a:cs typeface="+mn-cs"/>
              </a:rPr>
              <a:t>Slide Citation/References: </a:t>
            </a:r>
            <a:r>
              <a:rPr lang="en-US" sz="1100" b="0" kern="1200" dirty="0" smtClean="0">
                <a:solidFill>
                  <a:schemeClr val="tx1"/>
                </a:solidFill>
                <a:effectLst/>
                <a:latin typeface="+mn-lt"/>
                <a:ea typeface="+mn-ea"/>
                <a:cs typeface="+mn-cs"/>
              </a:rPr>
              <a:t>NA</a:t>
            </a:r>
          </a:p>
          <a:p>
            <a:r>
              <a:rPr lang="en-US" sz="1100" b="1" kern="1200" dirty="0" smtClean="0">
                <a:solidFill>
                  <a:schemeClr val="tx1"/>
                </a:solidFill>
                <a:effectLst/>
                <a:latin typeface="+mn-lt"/>
                <a:ea typeface="+mn-ea"/>
                <a:cs typeface="+mn-cs"/>
              </a:rPr>
              <a:t>Image/Media Location, Citation &amp; Permissions: </a:t>
            </a:r>
            <a:r>
              <a:rPr lang="en-US" sz="1100" b="0" kern="1200" dirty="0" smtClean="0">
                <a:solidFill>
                  <a:schemeClr val="tx1"/>
                </a:solidFill>
                <a:effectLst/>
                <a:latin typeface="+mn-lt"/>
                <a:ea typeface="+mn-ea"/>
                <a:cs typeface="+mn-cs"/>
              </a:rPr>
              <a:t>NA</a:t>
            </a:r>
          </a:p>
        </p:txBody>
      </p:sp>
      <p:sp>
        <p:nvSpPr>
          <p:cNvPr id="4" name="Slide Number Placeholder 3"/>
          <p:cNvSpPr>
            <a:spLocks noGrp="1"/>
          </p:cNvSpPr>
          <p:nvPr>
            <p:ph type="sldNum" sz="quarter" idx="10"/>
          </p:nvPr>
        </p:nvSpPr>
        <p:spPr/>
        <p:txBody>
          <a:bodyPr/>
          <a:lstStyle/>
          <a:p>
            <a:fld id="{B88B8750-E7B1-0449-98DA-D098FA4DD43B}" type="slidenum">
              <a:rPr lang="en-US" smtClean="0"/>
              <a:t>5</a:t>
            </a:fld>
            <a:endParaRPr lang="en-US" dirty="0"/>
          </a:p>
        </p:txBody>
      </p:sp>
    </p:spTree>
    <p:extLst>
      <p:ext uri="{BB962C8B-B14F-4D97-AF65-F5344CB8AC3E}">
        <p14:creationId xmlns:p14="http://schemas.microsoft.com/office/powerpoint/2010/main" val="24836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Trainer Talking Points: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Training Notes:</a:t>
            </a:r>
            <a:r>
              <a:rPr lang="en-US" sz="1100" b="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Provider Engagement (PE) is an </a:t>
            </a:r>
            <a:r>
              <a:rPr lang="en-US" sz="1100" b="1" kern="1200" dirty="0" smtClean="0">
                <a:solidFill>
                  <a:schemeClr val="tx1"/>
                </a:solidFill>
                <a:effectLst/>
                <a:latin typeface="+mn-lt"/>
                <a:ea typeface="+mn-ea"/>
                <a:cs typeface="+mn-cs"/>
              </a:rPr>
              <a:t>approach to Utilization Management </a:t>
            </a:r>
            <a:r>
              <a:rPr lang="en-US" sz="1100" kern="1200" dirty="0" smtClean="0">
                <a:solidFill>
                  <a:schemeClr val="tx1"/>
                </a:solidFill>
                <a:effectLst/>
                <a:latin typeface="+mn-lt"/>
                <a:ea typeface="+mn-ea"/>
                <a:cs typeface="+mn-cs"/>
              </a:rPr>
              <a:t>(UM) intended to use </a:t>
            </a:r>
            <a:r>
              <a:rPr lang="en-US" sz="1100" b="1" kern="1200" dirty="0" smtClean="0">
                <a:solidFill>
                  <a:schemeClr val="tx1"/>
                </a:solidFill>
                <a:effectLst/>
                <a:latin typeface="+mn-lt"/>
                <a:ea typeface="+mn-ea"/>
                <a:cs typeface="+mn-cs"/>
              </a:rPr>
              <a:t>data analytics and clinical reviews to partner with providers </a:t>
            </a:r>
            <a:r>
              <a:rPr lang="en-US" sz="1100" kern="1200" dirty="0" smtClean="0">
                <a:solidFill>
                  <a:schemeClr val="tx1"/>
                </a:solidFill>
                <a:effectLst/>
                <a:latin typeface="+mn-lt"/>
                <a:ea typeface="+mn-ea"/>
                <a:cs typeface="+mn-cs"/>
              </a:rPr>
              <a:t>to ensure members receive the care needed to achieve positive outcomes. This approach is based on the </a:t>
            </a:r>
            <a:r>
              <a:rPr lang="en-US" dirty="0" smtClean="0"/>
              <a:t>Care1st Health Plan Arizona</a:t>
            </a:r>
            <a:r>
              <a:rPr lang="en-US" sz="1100" kern="1200" dirty="0" smtClean="0">
                <a:solidFill>
                  <a:schemeClr val="tx1"/>
                </a:solidFill>
                <a:effectLst/>
                <a:latin typeface="+mn-lt"/>
                <a:ea typeface="+mn-ea"/>
                <a:cs typeface="+mn-cs"/>
              </a:rPr>
              <a:t> Behavioral Health philosophy that quality member care is achieved through a </a:t>
            </a:r>
            <a:r>
              <a:rPr lang="en-US" sz="1100" b="1" kern="1200" dirty="0" smtClean="0">
                <a:solidFill>
                  <a:schemeClr val="tx1"/>
                </a:solidFill>
                <a:effectLst/>
                <a:latin typeface="+mn-lt"/>
                <a:ea typeface="+mn-ea"/>
                <a:cs typeface="+mn-cs"/>
              </a:rPr>
              <a:t>collaboration with providers who serve our members</a:t>
            </a:r>
            <a:r>
              <a:rPr lang="en-US" sz="11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To achieve the positive outcomes, members need to receive quality care based on their clinical</a:t>
            </a:r>
            <a:r>
              <a:rPr lang="en-US" sz="1100" b="1" kern="1200" baseline="0" dirty="0" smtClean="0">
                <a:solidFill>
                  <a:schemeClr val="tx1"/>
                </a:solidFill>
                <a:effectLst/>
                <a:latin typeface="+mn-lt"/>
                <a:ea typeface="+mn-ea"/>
                <a:cs typeface="+mn-cs"/>
              </a:rPr>
              <a:t> presentation and the right service, at the right time and the right frequency and duration.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Slide Citation/References: N/A</a:t>
            </a:r>
            <a:endParaRPr lang="en-US" sz="1100" b="0"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Image/Media Location, Citation &amp; Permissions: </a:t>
            </a:r>
            <a:r>
              <a:rPr lang="en-US" sz="1100" b="0" kern="1200" dirty="0" smtClean="0">
                <a:solidFill>
                  <a:schemeClr val="tx1"/>
                </a:solidFill>
                <a:effectLst/>
                <a:latin typeface="+mn-lt"/>
                <a:ea typeface="+mn-ea"/>
                <a:cs typeface="+mn-cs"/>
              </a:rPr>
              <a:t>Centene Stock</a:t>
            </a:r>
            <a:r>
              <a:rPr lang="en-US" sz="1100" b="0" kern="1200" baseline="0" dirty="0" smtClean="0">
                <a:solidFill>
                  <a:schemeClr val="tx1"/>
                </a:solidFill>
                <a:effectLst/>
                <a:latin typeface="+mn-lt"/>
                <a:ea typeface="+mn-ea"/>
                <a:cs typeface="+mn-cs"/>
              </a:rPr>
              <a:t> Photo </a:t>
            </a:r>
            <a:endParaRPr lang="en-US" sz="1100" b="0" kern="1200" dirty="0" smtClean="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88B8750-E7B1-0449-98DA-D098FA4DD43B}" type="slidenum">
              <a:rPr lang="en-US" smtClean="0"/>
              <a:t>6</a:t>
            </a:fld>
            <a:endParaRPr lang="en-US" dirty="0"/>
          </a:p>
        </p:txBody>
      </p:sp>
    </p:spTree>
    <p:extLst>
      <p:ext uri="{BB962C8B-B14F-4D97-AF65-F5344CB8AC3E}">
        <p14:creationId xmlns:p14="http://schemas.microsoft.com/office/powerpoint/2010/main" val="4243958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smtClean="0">
                <a:solidFill>
                  <a:schemeClr val="tx1"/>
                </a:solidFill>
                <a:effectLst/>
                <a:latin typeface="+mn-lt"/>
                <a:ea typeface="+mn-ea"/>
                <a:cs typeface="+mn-cs"/>
              </a:rPr>
              <a:t>Training Notes: </a:t>
            </a:r>
          </a:p>
          <a:p>
            <a:pPr lvl="0"/>
            <a:r>
              <a:rPr lang="en-US" sz="1100" kern="1200" dirty="0" smtClean="0">
                <a:solidFill>
                  <a:schemeClr val="tx1"/>
                </a:solidFill>
                <a:effectLst/>
                <a:latin typeface="+mn-lt"/>
                <a:ea typeface="+mn-ea"/>
                <a:cs typeface="+mn-cs"/>
              </a:rPr>
              <a:t>The focus of this program is to ensure that providers of behavioral health and substance abuse services to </a:t>
            </a:r>
            <a:r>
              <a:rPr lang="en-US" dirty="0" smtClean="0"/>
              <a:t>Care1st Health Plan Arizona’s</a:t>
            </a:r>
            <a:r>
              <a:rPr lang="en-US" sz="1100" kern="1200" dirty="0" smtClean="0">
                <a:solidFill>
                  <a:schemeClr val="tx1"/>
                </a:solidFill>
                <a:effectLst/>
                <a:latin typeface="+mn-lt"/>
                <a:ea typeface="+mn-ea"/>
                <a:cs typeface="+mn-cs"/>
              </a:rPr>
              <a:t> members are using best practices.  </a:t>
            </a:r>
          </a:p>
          <a:p>
            <a:pPr lvl="0"/>
            <a:r>
              <a:rPr lang="en-US" sz="1100" kern="1200" dirty="0" smtClean="0">
                <a:solidFill>
                  <a:schemeClr val="tx1"/>
                </a:solidFill>
                <a:effectLst/>
                <a:latin typeface="+mn-lt"/>
                <a:ea typeface="+mn-ea"/>
                <a:cs typeface="+mn-cs"/>
              </a:rPr>
              <a:t>It is important for </a:t>
            </a:r>
            <a:r>
              <a:rPr lang="en-US" dirty="0" smtClean="0"/>
              <a:t>Care1st Health Plan Arizona</a:t>
            </a:r>
            <a:r>
              <a:rPr lang="en-US" sz="1100" kern="1200" dirty="0" smtClean="0">
                <a:solidFill>
                  <a:schemeClr val="tx1"/>
                </a:solidFill>
                <a:effectLst/>
                <a:latin typeface="+mn-lt"/>
                <a:ea typeface="+mn-ea"/>
                <a:cs typeface="+mn-cs"/>
              </a:rPr>
              <a:t> Behavioral Health to encourage providers</a:t>
            </a:r>
            <a:r>
              <a:rPr lang="en-US" sz="1100" kern="1200" baseline="0" dirty="0" smtClean="0">
                <a:solidFill>
                  <a:schemeClr val="tx1"/>
                </a:solidFill>
                <a:effectLst/>
                <a:latin typeface="+mn-lt"/>
                <a:ea typeface="+mn-ea"/>
                <a:cs typeface="+mn-cs"/>
              </a:rPr>
              <a:t> to use </a:t>
            </a:r>
            <a:r>
              <a:rPr lang="en-US" sz="1100" kern="1200" dirty="0" smtClean="0">
                <a:solidFill>
                  <a:schemeClr val="tx1"/>
                </a:solidFill>
                <a:effectLst/>
                <a:latin typeface="+mn-lt"/>
                <a:ea typeface="+mn-ea"/>
                <a:cs typeface="+mn-cs"/>
              </a:rPr>
              <a:t>evidenced-based best practice that improve member health outcomes, while maintaining affordability.   </a:t>
            </a:r>
          </a:p>
          <a:p>
            <a:pPr lvl="0"/>
            <a:r>
              <a:rPr lang="en-US" sz="1100" kern="1200" dirty="0" smtClean="0">
                <a:solidFill>
                  <a:srgbClr val="FF0000"/>
                </a:solidFill>
                <a:effectLst/>
                <a:latin typeface="+mn-lt"/>
                <a:ea typeface="+mn-ea"/>
                <a:cs typeface="+mn-cs"/>
              </a:rPr>
              <a:t>The Provider Engagement model will include opportunities for:</a:t>
            </a:r>
            <a:r>
              <a:rPr lang="en-US" sz="1100" kern="1200" baseline="0" dirty="0" smtClean="0">
                <a:solidFill>
                  <a:srgbClr val="FF0000"/>
                </a:solidFill>
                <a:effectLst/>
                <a:latin typeface="+mn-lt"/>
                <a:ea typeface="+mn-ea"/>
                <a:cs typeface="+mn-cs"/>
              </a:rPr>
              <a:t> </a:t>
            </a:r>
            <a:r>
              <a:rPr lang="en-US" sz="1100" kern="1200" dirty="0" smtClean="0">
                <a:solidFill>
                  <a:srgbClr val="FF0000"/>
                </a:solidFill>
                <a:effectLst/>
                <a:latin typeface="+mn-lt"/>
                <a:ea typeface="+mn-ea"/>
                <a:cs typeface="+mn-cs"/>
              </a:rPr>
              <a:t>provider</a:t>
            </a:r>
            <a:r>
              <a:rPr lang="en-US" sz="1100" kern="1200" baseline="0" dirty="0" smtClean="0">
                <a:solidFill>
                  <a:srgbClr val="FF0000"/>
                </a:solidFill>
                <a:effectLst/>
                <a:latin typeface="+mn-lt"/>
                <a:ea typeface="+mn-ea"/>
                <a:cs typeface="+mn-cs"/>
              </a:rPr>
              <a:t> consultation</a:t>
            </a:r>
            <a:r>
              <a:rPr lang="en-US" sz="1100" kern="1200" dirty="0" smtClean="0">
                <a:solidFill>
                  <a:srgbClr val="FF0000"/>
                </a:solidFill>
                <a:effectLst/>
                <a:latin typeface="+mn-lt"/>
                <a:ea typeface="+mn-ea"/>
                <a:cs typeface="+mn-cs"/>
              </a:rPr>
              <a:t>, identification of preferred providers, review</a:t>
            </a:r>
            <a:r>
              <a:rPr lang="en-US" sz="1100" kern="1200" baseline="0" dirty="0" smtClean="0">
                <a:solidFill>
                  <a:srgbClr val="FF0000"/>
                </a:solidFill>
                <a:effectLst/>
                <a:latin typeface="+mn-lt"/>
                <a:ea typeface="+mn-ea"/>
                <a:cs typeface="+mn-cs"/>
              </a:rPr>
              <a:t> </a:t>
            </a:r>
            <a:r>
              <a:rPr lang="en-US" sz="1100" kern="1200" dirty="0" smtClean="0">
                <a:solidFill>
                  <a:srgbClr val="FF0000"/>
                </a:solidFill>
                <a:effectLst/>
                <a:latin typeface="+mn-lt"/>
                <a:ea typeface="+mn-ea"/>
                <a:cs typeface="+mn-cs"/>
              </a:rPr>
              <a:t>of provider score cards,</a:t>
            </a:r>
            <a:r>
              <a:rPr lang="en-US" sz="1100" kern="1200" baseline="0" dirty="0" smtClean="0">
                <a:solidFill>
                  <a:srgbClr val="FF0000"/>
                </a:solidFill>
                <a:effectLst/>
                <a:latin typeface="+mn-lt"/>
                <a:ea typeface="+mn-ea"/>
                <a:cs typeface="+mn-cs"/>
              </a:rPr>
              <a:t> </a:t>
            </a:r>
            <a:r>
              <a:rPr lang="en-US" sz="1100" kern="1200" dirty="0" smtClean="0">
                <a:solidFill>
                  <a:srgbClr val="FF0000"/>
                </a:solidFill>
                <a:effectLst/>
                <a:latin typeface="+mn-lt"/>
                <a:ea typeface="+mn-ea"/>
                <a:cs typeface="+mn-cs"/>
              </a:rPr>
              <a:t>the</a:t>
            </a:r>
            <a:r>
              <a:rPr lang="en-US" sz="1100" kern="1200" baseline="0" dirty="0" smtClean="0">
                <a:solidFill>
                  <a:srgbClr val="FF0000"/>
                </a:solidFill>
                <a:effectLst/>
                <a:latin typeface="+mn-lt"/>
                <a:ea typeface="+mn-ea"/>
                <a:cs typeface="+mn-cs"/>
              </a:rPr>
              <a:t> </a:t>
            </a:r>
            <a:r>
              <a:rPr lang="en-US" sz="1100" kern="1200" dirty="0" smtClean="0">
                <a:solidFill>
                  <a:srgbClr val="FF0000"/>
                </a:solidFill>
                <a:effectLst/>
                <a:latin typeface="+mn-lt"/>
                <a:ea typeface="+mn-ea"/>
                <a:cs typeface="+mn-cs"/>
              </a:rPr>
              <a:t>possible use of incentives such as value based contracting. </a:t>
            </a:r>
          </a:p>
          <a:p>
            <a:pPr lvl="0"/>
            <a:r>
              <a:rPr lang="en-US" sz="1100" kern="1200" dirty="0" smtClean="0">
                <a:solidFill>
                  <a:schemeClr val="tx1"/>
                </a:solidFill>
                <a:effectLst/>
                <a:latin typeface="+mn-lt"/>
                <a:ea typeface="+mn-ea"/>
                <a:cs typeface="+mn-cs"/>
              </a:rPr>
              <a:t>Benchmark criteria, based on data analysis, may be used to provide thresholds to providers for qualification into a preferred provider program.  This will allow for the identification of providers who are providing high quality care to members and MAY</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be eligible for pay-for-performance (P4P) or other incentives. This model will include various incentive opportunities for practice management and transformation to aid the provider through the continuum of Value Based Contracting (VBC). </a:t>
            </a:r>
          </a:p>
          <a:p>
            <a:r>
              <a:rPr lang="en-US" sz="1100" b="1" kern="1200" dirty="0" smtClean="0">
                <a:solidFill>
                  <a:schemeClr val="tx1"/>
                </a:solidFill>
                <a:effectLst/>
                <a:latin typeface="+mn-lt"/>
                <a:ea typeface="+mn-ea"/>
                <a:cs typeface="+mn-cs"/>
              </a:rPr>
              <a:t>Slide Citation/References: </a:t>
            </a:r>
            <a:r>
              <a:rPr lang="en-US" sz="1100" b="0" kern="1200" dirty="0" smtClean="0">
                <a:solidFill>
                  <a:schemeClr val="tx1"/>
                </a:solidFill>
                <a:effectLst/>
                <a:latin typeface="+mn-lt"/>
                <a:ea typeface="+mn-ea"/>
                <a:cs typeface="+mn-cs"/>
              </a:rPr>
              <a:t>Citation</a:t>
            </a:r>
          </a:p>
          <a:p>
            <a:r>
              <a:rPr lang="en-US" sz="1100" b="1" kern="1200" dirty="0" smtClean="0">
                <a:solidFill>
                  <a:schemeClr val="tx1"/>
                </a:solidFill>
                <a:effectLst/>
                <a:latin typeface="+mn-lt"/>
                <a:ea typeface="+mn-ea"/>
                <a:cs typeface="+mn-cs"/>
              </a:rPr>
              <a:t>Image/Media Location, Citation &amp; Permissions: </a:t>
            </a:r>
            <a:r>
              <a:rPr lang="en-US" sz="1100" b="0" kern="1200" dirty="0" smtClean="0">
                <a:solidFill>
                  <a:schemeClr val="tx1"/>
                </a:solidFill>
                <a:effectLst/>
                <a:latin typeface="+mn-lt"/>
                <a:ea typeface="+mn-ea"/>
                <a:cs typeface="+mn-cs"/>
              </a:rPr>
              <a:t>Permissions</a:t>
            </a:r>
            <a:endParaRPr lang="en-US" sz="11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7</a:t>
            </a:fld>
            <a:endParaRPr lang="en-US" dirty="0"/>
          </a:p>
        </p:txBody>
      </p:sp>
    </p:spTree>
    <p:extLst>
      <p:ext uri="{BB962C8B-B14F-4D97-AF65-F5344CB8AC3E}">
        <p14:creationId xmlns:p14="http://schemas.microsoft.com/office/powerpoint/2010/main" val="65943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Training Notes: </a:t>
            </a:r>
          </a:p>
          <a:p>
            <a:r>
              <a:rPr lang="en-US" sz="1100" b="1" kern="1200" dirty="0" smtClean="0">
                <a:solidFill>
                  <a:schemeClr val="tx1"/>
                </a:solidFill>
                <a:effectLst/>
                <a:latin typeface="+mn-lt"/>
                <a:ea typeface="+mn-ea"/>
                <a:cs typeface="+mn-cs"/>
              </a:rPr>
              <a:t>Providers will benefit</a:t>
            </a:r>
            <a:r>
              <a:rPr lang="en-US" sz="1100" b="1" kern="1200" baseline="0" dirty="0" smtClean="0">
                <a:solidFill>
                  <a:schemeClr val="tx1"/>
                </a:solidFill>
                <a:effectLst/>
                <a:latin typeface="+mn-lt"/>
                <a:ea typeface="+mn-ea"/>
                <a:cs typeface="+mn-cs"/>
              </a:rPr>
              <a:t> from this program by achieving the following objectives through participating in the Provider Engagement program: </a:t>
            </a:r>
            <a:endParaRPr lang="en-US" sz="11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Increase in the use of best practices by providers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Improved clinical outcomes</a:t>
            </a:r>
          </a:p>
          <a:p>
            <a:pPr marL="171450" lvl="0" indent="-171450">
              <a:buFont typeface="Arial" panose="020B0604020202020204" pitchFamily="34" charset="0"/>
              <a:buChar char="•"/>
            </a:pPr>
            <a:r>
              <a:rPr lang="en-US" sz="1100" dirty="0" smtClean="0">
                <a:solidFill>
                  <a:schemeClr val="tx1"/>
                </a:solidFill>
                <a:ea typeface="+mn-ea"/>
                <a:cs typeface="+mn-cs"/>
              </a:rPr>
              <a:t>A rise in requests for the right services at the right time, frequency,</a:t>
            </a:r>
            <a:r>
              <a:rPr lang="en-US" sz="1100" baseline="0" dirty="0" smtClean="0">
                <a:solidFill>
                  <a:schemeClr val="tx1"/>
                </a:solidFill>
                <a:ea typeface="+mn-ea"/>
                <a:cs typeface="+mn-cs"/>
              </a:rPr>
              <a:t> </a:t>
            </a:r>
            <a:r>
              <a:rPr lang="en-US" sz="1100" dirty="0" smtClean="0">
                <a:solidFill>
                  <a:schemeClr val="tx1"/>
                </a:solidFill>
                <a:ea typeface="+mn-ea"/>
                <a:cs typeface="+mn-cs"/>
              </a:rPr>
              <a:t>and duration to decrease denial rates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Achievement of additional predetermined metrics and benchmarks</a:t>
            </a:r>
          </a:p>
        </p:txBody>
      </p:sp>
      <p:sp>
        <p:nvSpPr>
          <p:cNvPr id="4" name="Slide Number Placeholder 3"/>
          <p:cNvSpPr>
            <a:spLocks noGrp="1"/>
          </p:cNvSpPr>
          <p:nvPr>
            <p:ph type="sldNum" sz="quarter" idx="10"/>
          </p:nvPr>
        </p:nvSpPr>
        <p:spPr/>
        <p:txBody>
          <a:bodyPr/>
          <a:lstStyle/>
          <a:p>
            <a:fld id="{B88B8750-E7B1-0449-98DA-D098FA4DD43B}" type="slidenum">
              <a:rPr lang="en-US" smtClean="0"/>
              <a:t>8</a:t>
            </a:fld>
            <a:endParaRPr lang="en-US" dirty="0"/>
          </a:p>
        </p:txBody>
      </p:sp>
    </p:spTree>
    <p:extLst>
      <p:ext uri="{BB962C8B-B14F-4D97-AF65-F5344CB8AC3E}">
        <p14:creationId xmlns:p14="http://schemas.microsoft.com/office/powerpoint/2010/main" val="288060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Trainer Talking Points: </a:t>
            </a:r>
          </a:p>
          <a:p>
            <a:r>
              <a:rPr lang="en-US" sz="1200" b="0" kern="1200" dirty="0" smtClean="0">
                <a:solidFill>
                  <a:schemeClr val="tx1"/>
                </a:solidFill>
                <a:effectLst/>
                <a:latin typeface="+mn-lt"/>
                <a:ea typeface="+mn-ea"/>
                <a:cs typeface="+mn-cs"/>
              </a:rPr>
              <a:t>The provider engagement program uses data, outreach, consultation</a:t>
            </a:r>
            <a:r>
              <a:rPr lang="en-US" sz="1200" b="0" kern="1200" baseline="0" dirty="0" smtClean="0">
                <a:solidFill>
                  <a:schemeClr val="tx1"/>
                </a:solidFill>
                <a:effectLst/>
                <a:latin typeface="+mn-lt"/>
                <a:ea typeface="+mn-ea"/>
                <a:cs typeface="+mn-cs"/>
              </a:rPr>
              <a:t> and training to achieve the objectives previously outlined. </a:t>
            </a:r>
            <a:endParaRPr lang="en-US" sz="1200" b="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Provider Engagement entails working with providers to improve the quality of care through the use of:</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Regular sharing and review of data and regular outreach to providers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primary role on the Provider Engagement team will be that of a Clinical Liaison,</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CL,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who will provide consultations</a:t>
            </a:r>
            <a:r>
              <a:rPr lang="en-US" sz="1200" kern="1200" baseline="0" dirty="0" smtClean="0">
                <a:solidFill>
                  <a:schemeClr val="tx1"/>
                </a:solidFill>
                <a:effectLst/>
                <a:latin typeface="+mn-lt"/>
                <a:ea typeface="+mn-ea"/>
                <a:cs typeface="+mn-cs"/>
              </a:rPr>
              <a:t> to the providers</a:t>
            </a:r>
            <a:r>
              <a:rPr lang="en-US" sz="1200" kern="1200" dirty="0" smtClean="0">
                <a:solidFill>
                  <a:schemeClr val="tx1"/>
                </a:solidFill>
                <a:effectLst/>
                <a:latin typeface="+mn-lt"/>
                <a:ea typeface="+mn-ea"/>
                <a:cs typeface="+mn-cs"/>
              </a:rPr>
              <a:t>. The Clinical Liaison will be available to providers to offer real-time reviews, give feedback, and offer technical assistance. The Clinical Liaison can provide one-on-one training based on information from data and/or findings from record reviews.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Provider Training Team,</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PTT, is also an integral part of PE. This team consists of licensed behavioral health practitioners who provide clinical, provider-focused education on topics that are geared toward improving member outcomes. Courses vary by market and are developed in response to the needs of partnering health plans. Training may include 1) diagnosis specific topics, such as ADHD, autism spectrum disorder, bipolar disorder, or schizophrenia,</a:t>
            </a:r>
            <a:r>
              <a:rPr lang="en-US" sz="1200"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explain the use of certain assessments to identify behavioral health conditions, 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review the latest documentation requirements and procedures, 4) discuss ethics in decision-making, integrated care best practices,  or other topics in mental healthcare. Several workshops will also be available to help explain the use of psychotropic medications in treating mental health and substance use disorders. </a:t>
            </a:r>
          </a:p>
          <a:p>
            <a:pPr lvl="0"/>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Slide Citation/References: </a:t>
            </a:r>
            <a:r>
              <a:rPr lang="en-US" sz="1200" b="0" kern="1200" dirty="0" smtClean="0">
                <a:solidFill>
                  <a:schemeClr val="tx1"/>
                </a:solidFill>
                <a:effectLst/>
                <a:latin typeface="+mn-lt"/>
                <a:ea typeface="+mn-ea"/>
                <a:cs typeface="+mn-cs"/>
              </a:rPr>
              <a:t>NA</a:t>
            </a:r>
          </a:p>
          <a:p>
            <a:r>
              <a:rPr lang="en-US" sz="1200" b="1" kern="1200" dirty="0" smtClean="0">
                <a:solidFill>
                  <a:schemeClr val="tx1"/>
                </a:solidFill>
                <a:effectLst/>
                <a:latin typeface="+mn-lt"/>
                <a:ea typeface="+mn-ea"/>
                <a:cs typeface="+mn-cs"/>
              </a:rPr>
              <a:t>Image/Media Location, Citation &amp; Permissions: </a:t>
            </a:r>
            <a:r>
              <a:rPr lang="en-US" sz="1200" b="0" kern="1200" dirty="0" smtClean="0">
                <a:solidFill>
                  <a:schemeClr val="tx1"/>
                </a:solidFill>
                <a:effectLst/>
                <a:latin typeface="+mn-lt"/>
                <a:ea typeface="+mn-ea"/>
                <a:cs typeface="+mn-cs"/>
              </a:rPr>
              <a:t>Centene</a:t>
            </a:r>
            <a:r>
              <a:rPr lang="en-US" sz="1200" b="0" kern="1200" baseline="0" dirty="0" smtClean="0">
                <a:solidFill>
                  <a:schemeClr val="tx1"/>
                </a:solidFill>
                <a:effectLst/>
                <a:latin typeface="+mn-lt"/>
                <a:ea typeface="+mn-ea"/>
                <a:cs typeface="+mn-cs"/>
              </a:rPr>
              <a:t> Stock Photo</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8B8750-E7B1-0449-98DA-D098FA4DD43B}" type="slidenum">
              <a:rPr lang="en-US" smtClean="0"/>
              <a:t>9</a:t>
            </a:fld>
            <a:endParaRPr lang="en-US" dirty="0"/>
          </a:p>
        </p:txBody>
      </p:sp>
    </p:spTree>
    <p:extLst>
      <p:ext uri="{BB962C8B-B14F-4D97-AF65-F5344CB8AC3E}">
        <p14:creationId xmlns:p14="http://schemas.microsoft.com/office/powerpoint/2010/main" val="3685988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673760359"/>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descr="06_White-Logo-on-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955" y="1111252"/>
            <a:ext cx="4303258" cy="1142030"/>
          </a:xfrm>
          <a:prstGeom prst="rect">
            <a:avLst/>
          </a:prstGeom>
        </p:spPr>
      </p:pic>
      <p:sp>
        <p:nvSpPr>
          <p:cNvPr id="3" name="Slide Number Placeholder 5">
            <a:extLst>
              <a:ext uri="{FF2B5EF4-FFF2-40B4-BE49-F238E27FC236}">
                <a16:creationId xmlns:a16="http://schemas.microsoft.com/office/drawing/2014/main" id="{1EC1EB29-F572-2544-8C56-E7DF40E3F4FF}"/>
              </a:ext>
            </a:extLst>
          </p:cNvPr>
          <p:cNvSpPr>
            <a:spLocks noGrp="1"/>
          </p:cNvSpPr>
          <p:nvPr>
            <p:ph type="sldNum" sz="quarter" idx="12"/>
          </p:nvPr>
        </p:nvSpPr>
        <p:spPr>
          <a:xfrm>
            <a:off x="10955610" y="7627939"/>
            <a:ext cx="3290886" cy="438150"/>
          </a:xfrm>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4359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83659" y="1322961"/>
            <a:ext cx="13662835" cy="6108970"/>
          </a:xfrm>
        </p:spPr>
        <p:txBody>
          <a:bodyPr/>
          <a:lstStyle>
            <a:lvl1pPr marL="346058" indent="-346058">
              <a:tabLst/>
              <a:defRPr/>
            </a:lvl1pPr>
            <a:lvl2pPr marL="807998" indent="-288911">
              <a:tabLst/>
              <a:defRPr/>
            </a:lvl2pPr>
            <a:lvl3pPr marL="1095321" indent="-230177">
              <a:tabLst/>
              <a:defRPr/>
            </a:lvl3pPr>
            <a:lvl4pPr marL="1500114" indent="-230177">
              <a:tabLst/>
              <a:defRPr/>
            </a:lvl4pPr>
            <a:lvl5pPr marL="1904905" indent="-28891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
        <p:nvSpPr>
          <p:cNvPr id="7" name="Rectangle 6"/>
          <p:cNvSpPr>
            <a:spLocks noChangeArrowheads="1"/>
          </p:cNvSpPr>
          <p:nvPr userDrawn="1"/>
        </p:nvSpPr>
        <p:spPr bwMode="hidden">
          <a:xfrm>
            <a:off x="267046" y="-14067"/>
            <a:ext cx="147821" cy="8243668"/>
          </a:xfrm>
          <a:prstGeom prst="rect">
            <a:avLst/>
          </a:prstGeom>
          <a:solidFill>
            <a:srgbClr val="FEC920"/>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p:extLst mod="1">
    <p:ext uri="{DCECCB84-F9BA-43D5-87BE-67443E8EF086}">
      <p15:sldGuideLst xmlns:p15="http://schemas.microsoft.com/office/powerpoint/2012/main">
        <p15:guide id="1" pos="4608" userDrawn="1">
          <p15:clr>
            <a:srgbClr val="FBAE40"/>
          </p15:clr>
        </p15:guide>
        <p15:guide id="2" orient="horz" pos="25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6475" y="1420238"/>
            <a:ext cx="6232525" cy="5991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391400" y="1420238"/>
            <a:ext cx="6232525" cy="5991800"/>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08355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8064" y="155643"/>
            <a:ext cx="12619037" cy="758758"/>
          </a:xfrm>
        </p:spPr>
        <p:txBody>
          <a:bodyPr/>
          <a:lstStyle/>
          <a:p>
            <a:r>
              <a:rPr lang="en-US"/>
              <a:t>Click to edit Master title style</a:t>
            </a:r>
          </a:p>
        </p:txBody>
      </p:sp>
      <p:sp>
        <p:nvSpPr>
          <p:cNvPr id="3" name="Text Placeholder 2"/>
          <p:cNvSpPr>
            <a:spLocks noGrp="1"/>
          </p:cNvSpPr>
          <p:nvPr>
            <p:ph type="body" idx="1"/>
          </p:nvPr>
        </p:nvSpPr>
        <p:spPr>
          <a:xfrm>
            <a:off x="1006476" y="1496455"/>
            <a:ext cx="6189662" cy="464107"/>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1008063" y="2256818"/>
            <a:ext cx="6189662" cy="5171096"/>
          </a:xfrm>
        </p:spPr>
        <p:txBody>
          <a:bodyPr>
            <a:normAutofit/>
          </a:bodyPr>
          <a:lstStyle>
            <a:lvl1pPr>
              <a:defRPr sz="3100"/>
            </a:lvl1pPr>
            <a:lvl2pPr>
              <a:defRPr sz="2400"/>
            </a:lvl2pPr>
            <a:lvl3pPr>
              <a:defRPr sz="2000"/>
            </a:lvl3pPr>
            <a:lvl4pPr>
              <a:defRPr sz="19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07276" y="1496455"/>
            <a:ext cx="6219826" cy="511478"/>
          </a:xfrm>
        </p:spPr>
        <p:txBody>
          <a:bodyPr anchor="b"/>
          <a:lstStyle>
            <a:lvl1pPr marL="0" indent="0">
              <a:buNone/>
              <a:defRPr sz="2400" b="1"/>
            </a:lvl1pPr>
            <a:lvl2pPr marL="457177" indent="0">
              <a:buNone/>
              <a:defRPr sz="2000" b="1"/>
            </a:lvl2pPr>
            <a:lvl3pPr marL="914354" indent="0">
              <a:buNone/>
              <a:defRPr sz="1900"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407276" y="2256818"/>
            <a:ext cx="6219826" cy="5171096"/>
          </a:xfrm>
        </p:spPr>
        <p:txBody>
          <a:bodyPr>
            <a:normAutofit/>
          </a:bodyPr>
          <a:lstStyle>
            <a:lvl1pPr>
              <a:defRPr sz="3100"/>
            </a:lvl1pPr>
            <a:lvl2pPr>
              <a:defRPr sz="2400"/>
            </a:lvl2pPr>
            <a:lvl3pPr>
              <a:defRPr sz="2000"/>
            </a:lvl3pPr>
            <a:lvl4pPr>
              <a:defRPr sz="19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72900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995551599"/>
      </p:ext>
    </p:extLst>
  </p:cSld>
  <p:clrMapOvr>
    <a:masterClrMapping/>
  </p:clrMapOvr>
  <p:extLst mod="1">
    <p:ext uri="{DCECCB84-F9BA-43D5-87BE-67443E8EF086}">
      <p15:sldGuideLst xmlns:p15="http://schemas.microsoft.com/office/powerpoint/2012/main">
        <p15:guide id="1" pos="46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Content Placeholder 2"/>
          <p:cNvSpPr>
            <a:spLocks noGrp="1"/>
          </p:cNvSpPr>
          <p:nvPr>
            <p:ph idx="1"/>
          </p:nvPr>
        </p:nvSpPr>
        <p:spPr>
          <a:xfrm>
            <a:off x="6219827" y="1184276"/>
            <a:ext cx="7407275" cy="5848350"/>
          </a:xfrm>
        </p:spPr>
        <p:txBody>
          <a:bodyPr/>
          <a:lstStyle>
            <a:lvl1pPr>
              <a:defRPr sz="31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676140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8065" y="1184275"/>
            <a:ext cx="4718050" cy="1284288"/>
          </a:xfrm>
        </p:spPr>
        <p:txBody>
          <a:bodyPr anchor="b"/>
          <a:lstStyle>
            <a:lvl1pPr>
              <a:defRPr sz="3100"/>
            </a:lvl1pPr>
          </a:lstStyle>
          <a:p>
            <a:r>
              <a:rPr lang="en-US"/>
              <a:t>Click to edit Master title style</a:t>
            </a:r>
          </a:p>
        </p:txBody>
      </p:sp>
      <p:sp>
        <p:nvSpPr>
          <p:cNvPr id="3" name="Picture Placeholder 2"/>
          <p:cNvSpPr>
            <a:spLocks noGrp="1"/>
          </p:cNvSpPr>
          <p:nvPr>
            <p:ph type="pic" idx="1"/>
          </p:nvPr>
        </p:nvSpPr>
        <p:spPr>
          <a:xfrm>
            <a:off x="6219827" y="1184276"/>
            <a:ext cx="7407275" cy="5848350"/>
          </a:xfrm>
        </p:spPr>
        <p:txBody>
          <a:bodyPr/>
          <a:lstStyle>
            <a:lvl1pPr marL="0" indent="0">
              <a:buNone/>
              <a:defRPr sz="3100"/>
            </a:lvl1pPr>
            <a:lvl2pPr marL="457177" indent="0">
              <a:buNone/>
              <a:defRPr sz="29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dirty="0"/>
          </a:p>
        </p:txBody>
      </p:sp>
      <p:sp>
        <p:nvSpPr>
          <p:cNvPr id="4" name="Text Placeholder 3"/>
          <p:cNvSpPr>
            <a:spLocks noGrp="1"/>
          </p:cNvSpPr>
          <p:nvPr>
            <p:ph type="body" sz="half" idx="2"/>
          </p:nvPr>
        </p:nvSpPr>
        <p:spPr>
          <a:xfrm>
            <a:off x="1008065" y="2468564"/>
            <a:ext cx="4718050" cy="4573588"/>
          </a:xfrm>
        </p:spPr>
        <p:txBody>
          <a:bodyPr/>
          <a:lstStyle>
            <a:lvl1pPr marL="0" indent="0">
              <a:buNone/>
              <a:defRPr sz="1600"/>
            </a:lvl1pPr>
            <a:lvl2pPr marL="457177" indent="0">
              <a:buNone/>
              <a:defRPr sz="1400"/>
            </a:lvl2pPr>
            <a:lvl3pPr marL="914354" indent="0">
              <a:buNone/>
              <a:defRPr sz="1100"/>
            </a:lvl3pPr>
            <a:lvl4pPr marL="1371531"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155515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46804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563" y="438150"/>
            <a:ext cx="3154362" cy="697388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dirty="0"/>
          </a:p>
        </p:txBody>
      </p:sp>
    </p:spTree>
    <p:extLst>
      <p:ext uri="{BB962C8B-B14F-4D97-AF65-F5344CB8AC3E}">
        <p14:creationId xmlns:p14="http://schemas.microsoft.com/office/powerpoint/2010/main" val="215817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1819" y="1420238"/>
            <a:ext cx="13662835" cy="6038352"/>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1820" y="7627939"/>
            <a:ext cx="3290888" cy="438150"/>
          </a:xfrm>
          <a:prstGeom prst="rect">
            <a:avLst/>
          </a:prstGeom>
        </p:spPr>
        <p:txBody>
          <a:bodyPr vert="horz" lIns="91435" tIns="45718" rIns="91435" bIns="45718" rtlCol="0" anchor="ctr"/>
          <a:lstStyle>
            <a:lvl1pPr algn="l">
              <a:defRPr sz="1000">
                <a:solidFill>
                  <a:schemeClr val="bg1">
                    <a:lumMod val="50000"/>
                  </a:schemeClr>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5119015" y="7627939"/>
            <a:ext cx="4937125" cy="438150"/>
          </a:xfrm>
          <a:prstGeom prst="rect">
            <a:avLst/>
          </a:prstGeom>
        </p:spPr>
        <p:txBody>
          <a:bodyPr vert="horz" lIns="91435" tIns="45718" rIns="91435" bIns="45718" rtlCol="0" anchor="ctr"/>
          <a:lstStyle>
            <a:lvl1pPr algn="ctr">
              <a:defRPr sz="1000">
                <a:solidFill>
                  <a:schemeClr val="bg1">
                    <a:lumMod val="50000"/>
                  </a:schemeClr>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0955610" y="7627939"/>
            <a:ext cx="3290886" cy="438150"/>
          </a:xfrm>
          <a:prstGeom prst="rect">
            <a:avLst/>
          </a:prstGeom>
        </p:spPr>
        <p:txBody>
          <a:bodyPr vert="horz" lIns="91435" tIns="45718" rIns="91435" bIns="45718" rtlCol="0" anchor="ctr"/>
          <a:lstStyle>
            <a:lvl1pPr algn="r">
              <a:defRPr sz="1000">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dirty="0"/>
          </a:p>
        </p:txBody>
      </p:sp>
      <p:sp>
        <p:nvSpPr>
          <p:cNvPr id="7" name="Rectangle 6"/>
          <p:cNvSpPr>
            <a:spLocks noChangeArrowheads="1"/>
          </p:cNvSpPr>
          <p:nvPr userDrawn="1"/>
        </p:nvSpPr>
        <p:spPr bwMode="hidden">
          <a:xfrm>
            <a:off x="-14066" y="-14069"/>
            <a:ext cx="11774266" cy="1011158"/>
          </a:xfrm>
          <a:prstGeom prst="rect">
            <a:avLst/>
          </a:prstGeom>
          <a:solidFill>
            <a:srgbClr val="E77721"/>
          </a:solidFill>
          <a:ln>
            <a:noFill/>
          </a:ln>
          <a:extLst/>
        </p:spPr>
        <p:txBody>
          <a:bodyPr wrap="none" lIns="91418" tIns="45709" rIns="91418" bIns="45709"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914171" eaLnBrk="1" fontAlgn="base" latinLnBrk="0" hangingPunct="1">
              <a:lnSpc>
                <a:spcPct val="110000"/>
              </a:lnSpc>
              <a:spcBef>
                <a:spcPct val="0"/>
              </a:spcBef>
              <a:spcAft>
                <a:spcPct val="4000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charset="0"/>
              <a:ea typeface="MS PGothic" pitchFamily="34" charset="-128"/>
            </a:endParaRPr>
          </a:p>
        </p:txBody>
      </p:sp>
      <p:grpSp>
        <p:nvGrpSpPr>
          <p:cNvPr id="8" name="Group 7"/>
          <p:cNvGrpSpPr/>
          <p:nvPr userDrawn="1"/>
        </p:nvGrpSpPr>
        <p:grpSpPr>
          <a:xfrm>
            <a:off x="11893550" y="-14069"/>
            <a:ext cx="2750346" cy="1011158"/>
            <a:chOff x="11893550" y="-14068"/>
            <a:chExt cx="2750345" cy="1051560"/>
          </a:xfrm>
        </p:grpSpPr>
        <p:sp>
          <p:nvSpPr>
            <p:cNvPr id="9" name="Rectangle 8"/>
            <p:cNvSpPr/>
            <p:nvPr/>
          </p:nvSpPr>
          <p:spPr>
            <a:xfrm>
              <a:off x="11893550" y="-14068"/>
              <a:ext cx="2750345" cy="1051560"/>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en-US" dirty="0"/>
            </a:p>
          </p:txBody>
        </p:sp>
        <p:pic>
          <p:nvPicPr>
            <p:cNvPr id="10" name="Picture 9" descr="06_White-Logo-on-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962605" y="187295"/>
              <a:ext cx="2540000" cy="674084"/>
            </a:xfrm>
            <a:prstGeom prst="rect">
              <a:avLst/>
            </a:prstGeom>
          </p:spPr>
        </p:pic>
      </p:grpSp>
      <p:sp>
        <p:nvSpPr>
          <p:cNvPr id="2" name="Title Placeholder 1"/>
          <p:cNvSpPr>
            <a:spLocks noGrp="1"/>
          </p:cNvSpPr>
          <p:nvPr>
            <p:ph type="title"/>
          </p:nvPr>
        </p:nvSpPr>
        <p:spPr>
          <a:xfrm>
            <a:off x="661820" y="0"/>
            <a:ext cx="10925262" cy="997090"/>
          </a:xfrm>
          <a:prstGeom prst="rect">
            <a:avLst/>
          </a:prstGeom>
        </p:spPr>
        <p:txBody>
          <a:bodyPr vert="horz" lIns="91435" tIns="45718" rIns="91435" bIns="45718" rtlCol="0" anchor="ctr">
            <a:normAutofit/>
          </a:bodyPr>
          <a:lstStyle/>
          <a:p>
            <a:r>
              <a:rPr lang="en-US" dirty="0"/>
              <a:t>Click to edit Master title style</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67" r:id="rId3"/>
    <p:sldLayoutId id="2147483668" r:id="rId4"/>
    <p:sldLayoutId id="2147483669" r:id="rId5"/>
    <p:sldLayoutId id="2147483671" r:id="rId6"/>
    <p:sldLayoutId id="2147483672" r:id="rId7"/>
    <p:sldLayoutId id="2147483673" r:id="rId8"/>
    <p:sldLayoutId id="2147483674" r:id="rId9"/>
    <p:sldLayoutId id="2147483675" r:id="rId10"/>
  </p:sldLayoutIdLs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12"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7.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5.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820" y="2950185"/>
            <a:ext cx="11096505" cy="1394750"/>
          </a:xfrm>
        </p:spPr>
        <p:txBody>
          <a:bodyPr>
            <a:noAutofit/>
          </a:bodyPr>
          <a:lstStyle/>
          <a:p>
            <a:pPr marL="0" indent="0">
              <a:lnSpc>
                <a:spcPct val="110000"/>
              </a:lnSpc>
              <a:buNone/>
            </a:pPr>
            <a:r>
              <a:rPr lang="en-US" sz="2200" b="1" dirty="0"/>
              <a:t> </a:t>
            </a:r>
          </a:p>
          <a:p>
            <a:pPr>
              <a:buFont typeface="Wingdings" panose="05000000000000000000" pitchFamily="2" charset="2"/>
              <a:buChar char="v"/>
            </a:pPr>
            <a:r>
              <a:rPr lang="en-US" sz="2800" b="1" i="1" dirty="0" smtClean="0"/>
              <a:t>For Providers</a:t>
            </a:r>
            <a:endParaRPr lang="en-US" sz="2800" b="1" i="1" dirty="0"/>
          </a:p>
        </p:txBody>
      </p:sp>
      <p:sp>
        <p:nvSpPr>
          <p:cNvPr id="6" name="Text Placeholder 28"/>
          <p:cNvSpPr txBox="1">
            <a:spLocks/>
          </p:cNvSpPr>
          <p:nvPr/>
        </p:nvSpPr>
        <p:spPr>
          <a:xfrm>
            <a:off x="411190" y="7503837"/>
            <a:ext cx="13835306" cy="457200"/>
          </a:xfrm>
          <a:prstGeom prst="rect">
            <a:avLst/>
          </a:prstGeom>
        </p:spPr>
        <p:txBody>
          <a:bodyPr/>
          <a:lst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nSpc>
                <a:spcPct val="100000"/>
              </a:lnSpc>
              <a:spcBef>
                <a:spcPts val="0"/>
              </a:spcBef>
              <a:buNone/>
            </a:pPr>
            <a:r>
              <a:rPr lang="en-US" sz="1000" smtClean="0"/>
              <a:t>PRO_68094E_State Approved_01132021</a:t>
            </a:r>
            <a:r>
              <a:rPr lang="en-US" sz="1000" dirty="0" smtClean="0"/>
              <a:t>											AZ1CADPRS68094E_0000</a:t>
            </a:r>
          </a:p>
          <a:p>
            <a:pPr marL="0" indent="0">
              <a:lnSpc>
                <a:spcPct val="100000"/>
              </a:lnSpc>
              <a:spcBef>
                <a:spcPts val="0"/>
              </a:spcBef>
              <a:buNone/>
            </a:pPr>
            <a:r>
              <a:rPr lang="en-US" sz="1000" dirty="0" smtClean="0"/>
              <a:t>©</a:t>
            </a:r>
            <a:r>
              <a:rPr lang="en-US" sz="1000" dirty="0"/>
              <a:t>WellCare </a:t>
            </a:r>
            <a:r>
              <a:rPr lang="en-US" sz="1000" dirty="0" smtClean="0"/>
              <a:t>2021</a:t>
            </a:r>
            <a:endParaRPr lang="en-US" sz="1000" dirty="0"/>
          </a:p>
        </p:txBody>
      </p:sp>
      <p:sp>
        <p:nvSpPr>
          <p:cNvPr id="4" name="Title 3"/>
          <p:cNvSpPr>
            <a:spLocks noGrp="1"/>
          </p:cNvSpPr>
          <p:nvPr>
            <p:ph type="title"/>
          </p:nvPr>
        </p:nvSpPr>
        <p:spPr/>
        <p:txBody>
          <a:bodyPr/>
          <a:lstStyle/>
          <a:p>
            <a:r>
              <a:rPr lang="en-US" dirty="0" smtClean="0"/>
              <a:t>Provider Engagement Program</a:t>
            </a:r>
            <a:endParaRPr lang="en-US" dirty="0"/>
          </a:p>
        </p:txBody>
      </p:sp>
      <p:sp>
        <p:nvSpPr>
          <p:cNvPr id="7" name="Date Placeholder 4"/>
          <p:cNvSpPr>
            <a:spLocks noGrp="1"/>
          </p:cNvSpPr>
          <p:nvPr>
            <p:ph type="dt" sz="half" idx="4294967295"/>
          </p:nvPr>
        </p:nvSpPr>
        <p:spPr>
          <a:xfrm>
            <a:off x="411190" y="7108592"/>
            <a:ext cx="3252487" cy="257282"/>
          </a:xfrm>
          <a:prstGeom prst="rect">
            <a:avLst/>
          </a:prstGeom>
        </p:spPr>
        <p:txBody>
          <a:bodyPr/>
          <a:lstStyle/>
          <a:p>
            <a:pPr fontAlgn="base">
              <a:spcBef>
                <a:spcPct val="0"/>
              </a:spcBef>
              <a:spcAft>
                <a:spcPct val="0"/>
              </a:spcAft>
              <a:defRPr/>
            </a:pPr>
            <a:r>
              <a:rPr lang="en-US" sz="1000" dirty="0" smtClean="0">
                <a:latin typeface="Arial" panose="020B0604020202020204" pitchFamily="34" charset="0"/>
                <a:cs typeface="Arial" panose="020B0604020202020204" pitchFamily="34" charset="0"/>
              </a:rPr>
              <a:t>Confidential and Proprietary Information</a:t>
            </a:r>
            <a:endParaRPr lang="en-US" sz="1000" dirty="0">
              <a:latin typeface="Arial" panose="020B0604020202020204" pitchFamily="34" charset="0"/>
              <a:cs typeface="Arial" panose="020B0604020202020204" pitchFamily="34" charset="0"/>
            </a:endParaRPr>
          </a:p>
        </p:txBody>
      </p:sp>
      <p:grpSp>
        <p:nvGrpSpPr>
          <p:cNvPr id="9" name="Group 8"/>
          <p:cNvGrpSpPr/>
          <p:nvPr/>
        </p:nvGrpSpPr>
        <p:grpSpPr>
          <a:xfrm>
            <a:off x="11894820" y="-31610"/>
            <a:ext cx="2735580" cy="102870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62610" y="6959474"/>
            <a:ext cx="406400" cy="406400"/>
          </a:xfrm>
          <a:prstGeom prst="rect">
            <a:avLst/>
          </a:prstGeom>
        </p:spPr>
      </p:pic>
    </p:spTree>
    <p:extLst>
      <p:ext uri="{BB962C8B-B14F-4D97-AF65-F5344CB8AC3E}">
        <p14:creationId xmlns:p14="http://schemas.microsoft.com/office/powerpoint/2010/main" val="2179224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Provider Engagement Process</a:t>
            </a:r>
            <a:endParaRPr lang="en-US" sz="4000" dirty="0"/>
          </a:p>
        </p:txBody>
      </p:sp>
      <p:graphicFrame>
        <p:nvGraphicFramePr>
          <p:cNvPr id="21" name="Content Placeholder 4"/>
          <p:cNvGraphicFramePr>
            <a:graphicFrameLocks noGrp="1"/>
          </p:cNvGraphicFramePr>
          <p:nvPr>
            <p:ph idx="1"/>
            <p:extLst>
              <p:ext uri="{D42A27DB-BD31-4B8C-83A1-F6EECF244321}">
                <p14:modId xmlns:p14="http://schemas.microsoft.com/office/powerpoint/2010/main" val="742914019"/>
              </p:ext>
            </p:extLst>
          </p:nvPr>
        </p:nvGraphicFramePr>
        <p:xfrm>
          <a:off x="1402080" y="2022844"/>
          <a:ext cx="8229600" cy="50044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Oval 21"/>
          <p:cNvSpPr/>
          <p:nvPr/>
        </p:nvSpPr>
        <p:spPr>
          <a:xfrm>
            <a:off x="4545589" y="3423953"/>
            <a:ext cx="2068571" cy="20167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02480" y="3735772"/>
            <a:ext cx="2011680" cy="1323439"/>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Consultation and  Collaboration</a:t>
            </a:r>
            <a:r>
              <a:rPr lang="en-US" sz="2000" b="1" dirty="0">
                <a:solidFill>
                  <a:schemeClr val="bg1"/>
                </a:solidFill>
                <a:latin typeface="Arial" panose="020B0604020202020204" pitchFamily="34" charset="0"/>
                <a:cs typeface="Arial" panose="020B0604020202020204" pitchFamily="34" charset="0"/>
              </a:rPr>
              <a:t> </a:t>
            </a:r>
            <a:r>
              <a:rPr lang="en-US" sz="2000" b="1" dirty="0" smtClean="0">
                <a:solidFill>
                  <a:schemeClr val="bg1"/>
                </a:solidFill>
                <a:latin typeface="Arial" panose="020B0604020202020204" pitchFamily="34" charset="0"/>
                <a:cs typeface="Arial" panose="020B0604020202020204" pitchFamily="34" charset="0"/>
              </a:rPr>
              <a:t>Throughout</a:t>
            </a:r>
          </a:p>
        </p:txBody>
      </p:sp>
      <p:grpSp>
        <p:nvGrpSpPr>
          <p:cNvPr id="6" name="Group 5"/>
          <p:cNvGrpSpPr/>
          <p:nvPr/>
        </p:nvGrpSpPr>
        <p:grpSpPr>
          <a:xfrm>
            <a:off x="11894820" y="0"/>
            <a:ext cx="2735580" cy="975360"/>
            <a:chOff x="11894820" y="0"/>
            <a:chExt cx="2735580" cy="975360"/>
          </a:xfrm>
        </p:grpSpPr>
        <p:sp>
          <p:nvSpPr>
            <p:cNvPr id="7"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9" name="Group 8"/>
          <p:cNvGrpSpPr/>
          <p:nvPr/>
        </p:nvGrpSpPr>
        <p:grpSpPr>
          <a:xfrm>
            <a:off x="11894820" y="-31610"/>
            <a:ext cx="2735580" cy="102870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26052" y="7569200"/>
            <a:ext cx="406400" cy="406400"/>
          </a:xfrm>
          <a:prstGeom prst="rect">
            <a:avLst/>
          </a:prstGeom>
        </p:spPr>
      </p:pic>
    </p:spTree>
    <p:extLst>
      <p:ext uri="{BB962C8B-B14F-4D97-AF65-F5344CB8AC3E}">
        <p14:creationId xmlns:p14="http://schemas.microsoft.com/office/powerpoint/2010/main" val="57949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Data Used in Provider Engagement</a:t>
            </a:r>
            <a:endParaRPr lang="en-US" sz="4000" dirty="0"/>
          </a:p>
        </p:txBody>
      </p:sp>
      <p:grpSp>
        <p:nvGrpSpPr>
          <p:cNvPr id="10" name="Group 9"/>
          <p:cNvGrpSpPr/>
          <p:nvPr/>
        </p:nvGrpSpPr>
        <p:grpSpPr>
          <a:xfrm>
            <a:off x="4152234" y="1862121"/>
            <a:ext cx="4453569" cy="5805310"/>
            <a:chOff x="4124308" y="1305861"/>
            <a:chExt cx="4453569" cy="5805310"/>
          </a:xfrm>
        </p:grpSpPr>
        <p:sp>
          <p:nvSpPr>
            <p:cNvPr id="11" name="Freeform 19"/>
            <p:cNvSpPr>
              <a:spLocks/>
            </p:cNvSpPr>
            <p:nvPr/>
          </p:nvSpPr>
          <p:spPr bwMode="auto">
            <a:xfrm rot="5400000">
              <a:off x="6834385" y="5899795"/>
              <a:ext cx="960965" cy="955449"/>
            </a:xfrm>
            <a:custGeom>
              <a:avLst/>
              <a:gdLst>
                <a:gd name="T0" fmla="*/ 820 w 820"/>
                <a:gd name="T1" fmla="*/ 0 h 623"/>
                <a:gd name="T2" fmla="*/ 0 w 820"/>
                <a:gd name="T3" fmla="*/ 392 h 623"/>
                <a:gd name="T4" fmla="*/ 0 w 820"/>
                <a:gd name="T5" fmla="*/ 623 h 623"/>
                <a:gd name="T6" fmla="*/ 820 w 820"/>
                <a:gd name="T7" fmla="*/ 492 h 623"/>
                <a:gd name="T8" fmla="*/ 820 w 820"/>
                <a:gd name="T9" fmla="*/ 0 h 623"/>
              </a:gdLst>
              <a:ahLst/>
              <a:cxnLst>
                <a:cxn ang="0">
                  <a:pos x="T0" y="T1"/>
                </a:cxn>
                <a:cxn ang="0">
                  <a:pos x="T2" y="T3"/>
                </a:cxn>
                <a:cxn ang="0">
                  <a:pos x="T4" y="T5"/>
                </a:cxn>
                <a:cxn ang="0">
                  <a:pos x="T6" y="T7"/>
                </a:cxn>
                <a:cxn ang="0">
                  <a:pos x="T8" y="T9"/>
                </a:cxn>
              </a:cxnLst>
              <a:rect l="0" t="0" r="r" b="b"/>
              <a:pathLst>
                <a:path w="820" h="623">
                  <a:moveTo>
                    <a:pt x="820" y="0"/>
                  </a:moveTo>
                  <a:lnTo>
                    <a:pt x="0" y="392"/>
                  </a:lnTo>
                  <a:lnTo>
                    <a:pt x="0" y="623"/>
                  </a:lnTo>
                  <a:lnTo>
                    <a:pt x="820" y="492"/>
                  </a:lnTo>
                  <a:lnTo>
                    <a:pt x="82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ko-KR" altLang="en-US" sz="3352" dirty="0">
                <a:ea typeface="Calibri"/>
              </a:endParaRPr>
            </a:p>
          </p:txBody>
        </p:sp>
        <p:sp>
          <p:nvSpPr>
            <p:cNvPr id="12" name="Right Arrow 11"/>
            <p:cNvSpPr/>
            <p:nvPr/>
          </p:nvSpPr>
          <p:spPr>
            <a:xfrm rot="16200000">
              <a:off x="3769604" y="4287617"/>
              <a:ext cx="2578864" cy="692372"/>
            </a:xfrm>
            <a:prstGeom prst="rightArrow">
              <a:avLst>
                <a:gd name="adj1" fmla="val 50000"/>
                <a:gd name="adj2" fmla="val 8275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3" name="Rectangle 5"/>
            <p:cNvSpPr/>
            <p:nvPr/>
          </p:nvSpPr>
          <p:spPr>
            <a:xfrm rot="1504936">
              <a:off x="4124308" y="5669368"/>
              <a:ext cx="841895" cy="1441803"/>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23" h="1441803">
                  <a:moveTo>
                    <a:pt x="498344" y="148043"/>
                  </a:moveTo>
                  <a:lnTo>
                    <a:pt x="793823" y="0"/>
                  </a:lnTo>
                  <a:lnTo>
                    <a:pt x="638401" y="1145981"/>
                  </a:lnTo>
                  <a:lnTo>
                    <a:pt x="0" y="1441803"/>
                  </a:lnTo>
                  <a:lnTo>
                    <a:pt x="498344" y="14804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4" name="Right Arrow 13"/>
            <p:cNvSpPr/>
            <p:nvPr/>
          </p:nvSpPr>
          <p:spPr>
            <a:xfrm rot="16200000">
              <a:off x="6370447" y="4281295"/>
              <a:ext cx="2578864" cy="692372"/>
            </a:xfrm>
            <a:prstGeom prst="rightArrow">
              <a:avLst>
                <a:gd name="adj1" fmla="val 50000"/>
                <a:gd name="adj2" fmla="val 8275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5" name="Rectangle 5"/>
            <p:cNvSpPr/>
            <p:nvPr/>
          </p:nvSpPr>
          <p:spPr>
            <a:xfrm rot="20095064" flipH="1">
              <a:off x="7753450" y="5649825"/>
              <a:ext cx="824427" cy="1460196"/>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87122 w 782601"/>
                <a:gd name="connsiteY0" fmla="*/ 148043 h 1467229"/>
                <a:gd name="connsiteX1" fmla="*/ 782601 w 782601"/>
                <a:gd name="connsiteY1" fmla="*/ 0 h 1467229"/>
                <a:gd name="connsiteX2" fmla="*/ 627179 w 782601"/>
                <a:gd name="connsiteY2" fmla="*/ 1145981 h 1467229"/>
                <a:gd name="connsiteX3" fmla="*/ 0 w 782601"/>
                <a:gd name="connsiteY3" fmla="*/ 1467229 h 1467229"/>
                <a:gd name="connsiteX4" fmla="*/ 487122 w 782601"/>
                <a:gd name="connsiteY4" fmla="*/ 148043 h 1467229"/>
                <a:gd name="connsiteX0" fmla="*/ 481874 w 777353"/>
                <a:gd name="connsiteY0" fmla="*/ 148043 h 1460196"/>
                <a:gd name="connsiteX1" fmla="*/ 777353 w 777353"/>
                <a:gd name="connsiteY1" fmla="*/ 0 h 1460196"/>
                <a:gd name="connsiteX2" fmla="*/ 621931 w 777353"/>
                <a:gd name="connsiteY2" fmla="*/ 1145981 h 1460196"/>
                <a:gd name="connsiteX3" fmla="*/ 0 w 777353"/>
                <a:gd name="connsiteY3" fmla="*/ 1460196 h 1460196"/>
                <a:gd name="connsiteX4" fmla="*/ 481874 w 777353"/>
                <a:gd name="connsiteY4" fmla="*/ 148043 h 146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353" h="1460196">
                  <a:moveTo>
                    <a:pt x="481874" y="148043"/>
                  </a:moveTo>
                  <a:lnTo>
                    <a:pt x="777353" y="0"/>
                  </a:lnTo>
                  <a:lnTo>
                    <a:pt x="621931" y="1145981"/>
                  </a:lnTo>
                  <a:lnTo>
                    <a:pt x="0" y="1460196"/>
                  </a:lnTo>
                  <a:lnTo>
                    <a:pt x="481874" y="14804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6" name="Right Arrow 15"/>
            <p:cNvSpPr/>
            <p:nvPr/>
          </p:nvSpPr>
          <p:spPr>
            <a:xfrm rot="16200000">
              <a:off x="3923333" y="3847237"/>
              <a:ext cx="3582937" cy="692372"/>
            </a:xfrm>
            <a:prstGeom prst="rightArrow">
              <a:avLst>
                <a:gd name="adj1" fmla="val 50000"/>
                <a:gd name="adj2" fmla="val 8275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7" name="Right Arrow 16"/>
            <p:cNvSpPr/>
            <p:nvPr/>
          </p:nvSpPr>
          <p:spPr>
            <a:xfrm rot="16200000">
              <a:off x="4042862" y="3281388"/>
              <a:ext cx="4643426" cy="692372"/>
            </a:xfrm>
            <a:prstGeom prst="rightArrow">
              <a:avLst>
                <a:gd name="adj1" fmla="val 50000"/>
                <a:gd name="adj2" fmla="val 8275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8" name="Right Arrow 17"/>
            <p:cNvSpPr/>
            <p:nvPr/>
          </p:nvSpPr>
          <p:spPr>
            <a:xfrm rot="16200000">
              <a:off x="5220814" y="3799377"/>
              <a:ext cx="3582937" cy="692372"/>
            </a:xfrm>
            <a:prstGeom prst="rightArrow">
              <a:avLst>
                <a:gd name="adj1" fmla="val 50000"/>
                <a:gd name="adj2" fmla="val 82751"/>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19" name="Rectangle 5"/>
            <p:cNvSpPr/>
            <p:nvPr/>
          </p:nvSpPr>
          <p:spPr>
            <a:xfrm rot="474691">
              <a:off x="5021772" y="5909134"/>
              <a:ext cx="802503" cy="1008403"/>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98344 w 797365"/>
                <a:gd name="connsiteY0" fmla="*/ 50353 h 1344113"/>
                <a:gd name="connsiteX1" fmla="*/ 797365 w 797365"/>
                <a:gd name="connsiteY1" fmla="*/ 0 h 1344113"/>
                <a:gd name="connsiteX2" fmla="*/ 638401 w 797365"/>
                <a:gd name="connsiteY2" fmla="*/ 1048291 h 1344113"/>
                <a:gd name="connsiteX3" fmla="*/ 0 w 797365"/>
                <a:gd name="connsiteY3" fmla="*/ 1344113 h 1344113"/>
                <a:gd name="connsiteX4" fmla="*/ 498344 w 797365"/>
                <a:gd name="connsiteY4" fmla="*/ 50353 h 1344113"/>
                <a:gd name="connsiteX0" fmla="*/ 460000 w 759021"/>
                <a:gd name="connsiteY0" fmla="*/ 50353 h 1142040"/>
                <a:gd name="connsiteX1" fmla="*/ 759021 w 759021"/>
                <a:gd name="connsiteY1" fmla="*/ 0 h 1142040"/>
                <a:gd name="connsiteX2" fmla="*/ 600057 w 759021"/>
                <a:gd name="connsiteY2" fmla="*/ 1048291 h 1142040"/>
                <a:gd name="connsiteX3" fmla="*/ 0 w 759021"/>
                <a:gd name="connsiteY3" fmla="*/ 1142040 h 1142040"/>
                <a:gd name="connsiteX4" fmla="*/ 460000 w 759021"/>
                <a:gd name="connsiteY4" fmla="*/ 50353 h 1142040"/>
                <a:gd name="connsiteX0" fmla="*/ 460000 w 759021"/>
                <a:gd name="connsiteY0" fmla="*/ 50353 h 1142040"/>
                <a:gd name="connsiteX1" fmla="*/ 759021 w 759021"/>
                <a:gd name="connsiteY1" fmla="*/ 0 h 1142040"/>
                <a:gd name="connsiteX2" fmla="*/ 732543 w 759021"/>
                <a:gd name="connsiteY2" fmla="*/ 999301 h 1142040"/>
                <a:gd name="connsiteX3" fmla="*/ 0 w 759021"/>
                <a:gd name="connsiteY3" fmla="*/ 1142040 h 1142040"/>
                <a:gd name="connsiteX4" fmla="*/ 460000 w 759021"/>
                <a:gd name="connsiteY4" fmla="*/ 50353 h 1142040"/>
                <a:gd name="connsiteX0" fmla="*/ 457660 w 756681"/>
                <a:gd name="connsiteY0" fmla="*/ 50353 h 1050390"/>
                <a:gd name="connsiteX1" fmla="*/ 756681 w 756681"/>
                <a:gd name="connsiteY1" fmla="*/ 0 h 1050390"/>
                <a:gd name="connsiteX2" fmla="*/ 730203 w 756681"/>
                <a:gd name="connsiteY2" fmla="*/ 999301 h 1050390"/>
                <a:gd name="connsiteX3" fmla="*/ 0 w 756681"/>
                <a:gd name="connsiteY3" fmla="*/ 1050390 h 1050390"/>
                <a:gd name="connsiteX4" fmla="*/ 457660 w 756681"/>
                <a:gd name="connsiteY4" fmla="*/ 50353 h 1050390"/>
                <a:gd name="connsiteX0" fmla="*/ 457660 w 756681"/>
                <a:gd name="connsiteY0" fmla="*/ 50353 h 1050390"/>
                <a:gd name="connsiteX1" fmla="*/ 756681 w 756681"/>
                <a:gd name="connsiteY1" fmla="*/ 0 h 1050390"/>
                <a:gd name="connsiteX2" fmla="*/ 712994 w 756681"/>
                <a:gd name="connsiteY2" fmla="*/ 940968 h 1050390"/>
                <a:gd name="connsiteX3" fmla="*/ 0 w 756681"/>
                <a:gd name="connsiteY3" fmla="*/ 1050390 h 1050390"/>
                <a:gd name="connsiteX4" fmla="*/ 457660 w 756681"/>
                <a:gd name="connsiteY4" fmla="*/ 50353 h 1050390"/>
                <a:gd name="connsiteX0" fmla="*/ 439543 w 756681"/>
                <a:gd name="connsiteY0" fmla="*/ 58095 h 1050390"/>
                <a:gd name="connsiteX1" fmla="*/ 756681 w 756681"/>
                <a:gd name="connsiteY1" fmla="*/ 0 h 1050390"/>
                <a:gd name="connsiteX2" fmla="*/ 712994 w 756681"/>
                <a:gd name="connsiteY2" fmla="*/ 940968 h 1050390"/>
                <a:gd name="connsiteX3" fmla="*/ 0 w 756681"/>
                <a:gd name="connsiteY3" fmla="*/ 1050390 h 1050390"/>
                <a:gd name="connsiteX4" fmla="*/ 439543 w 756681"/>
                <a:gd name="connsiteY4" fmla="*/ 58095 h 1050390"/>
                <a:gd name="connsiteX0" fmla="*/ 439543 w 756681"/>
                <a:gd name="connsiteY0" fmla="*/ 58095 h 1050390"/>
                <a:gd name="connsiteX1" fmla="*/ 756681 w 756681"/>
                <a:gd name="connsiteY1" fmla="*/ 0 h 1050390"/>
                <a:gd name="connsiteX2" fmla="*/ 713646 w 756681"/>
                <a:gd name="connsiteY2" fmla="*/ 945944 h 1050390"/>
                <a:gd name="connsiteX3" fmla="*/ 0 w 756681"/>
                <a:gd name="connsiteY3" fmla="*/ 1050390 h 1050390"/>
                <a:gd name="connsiteX4" fmla="*/ 439543 w 756681"/>
                <a:gd name="connsiteY4" fmla="*/ 58095 h 1050390"/>
                <a:gd name="connsiteX0" fmla="*/ 434933 w 756681"/>
                <a:gd name="connsiteY0" fmla="*/ 54245 h 1050390"/>
                <a:gd name="connsiteX1" fmla="*/ 756681 w 756681"/>
                <a:gd name="connsiteY1" fmla="*/ 0 h 1050390"/>
                <a:gd name="connsiteX2" fmla="*/ 713646 w 756681"/>
                <a:gd name="connsiteY2" fmla="*/ 945944 h 1050390"/>
                <a:gd name="connsiteX3" fmla="*/ 0 w 756681"/>
                <a:gd name="connsiteY3" fmla="*/ 1050390 h 1050390"/>
                <a:gd name="connsiteX4" fmla="*/ 434933 w 756681"/>
                <a:gd name="connsiteY4" fmla="*/ 54245 h 1050390"/>
                <a:gd name="connsiteX0" fmla="*/ 434933 w 756681"/>
                <a:gd name="connsiteY0" fmla="*/ 54246 h 1050390"/>
                <a:gd name="connsiteX1" fmla="*/ 756681 w 756681"/>
                <a:gd name="connsiteY1" fmla="*/ 0 h 1050390"/>
                <a:gd name="connsiteX2" fmla="*/ 713646 w 756681"/>
                <a:gd name="connsiteY2" fmla="*/ 945944 h 1050390"/>
                <a:gd name="connsiteX3" fmla="*/ 0 w 756681"/>
                <a:gd name="connsiteY3" fmla="*/ 1050390 h 1050390"/>
                <a:gd name="connsiteX4" fmla="*/ 434933 w 756681"/>
                <a:gd name="connsiteY4" fmla="*/ 54246 h 1050390"/>
                <a:gd name="connsiteX0" fmla="*/ 430886 w 756681"/>
                <a:gd name="connsiteY0" fmla="*/ 54867 h 1050390"/>
                <a:gd name="connsiteX1" fmla="*/ 756681 w 756681"/>
                <a:gd name="connsiteY1" fmla="*/ 0 h 1050390"/>
                <a:gd name="connsiteX2" fmla="*/ 713646 w 756681"/>
                <a:gd name="connsiteY2" fmla="*/ 945944 h 1050390"/>
                <a:gd name="connsiteX3" fmla="*/ 0 w 756681"/>
                <a:gd name="connsiteY3" fmla="*/ 1050390 h 1050390"/>
                <a:gd name="connsiteX4" fmla="*/ 430886 w 756681"/>
                <a:gd name="connsiteY4" fmla="*/ 54867 h 1050390"/>
                <a:gd name="connsiteX0" fmla="*/ 438981 w 756681"/>
                <a:gd name="connsiteY0" fmla="*/ 53624 h 1050390"/>
                <a:gd name="connsiteX1" fmla="*/ 756681 w 756681"/>
                <a:gd name="connsiteY1" fmla="*/ 0 h 1050390"/>
                <a:gd name="connsiteX2" fmla="*/ 713646 w 756681"/>
                <a:gd name="connsiteY2" fmla="*/ 945944 h 1050390"/>
                <a:gd name="connsiteX3" fmla="*/ 0 w 756681"/>
                <a:gd name="connsiteY3" fmla="*/ 1050390 h 1050390"/>
                <a:gd name="connsiteX4" fmla="*/ 438981 w 756681"/>
                <a:gd name="connsiteY4" fmla="*/ 53624 h 1050390"/>
                <a:gd name="connsiteX0" fmla="*/ 438981 w 756681"/>
                <a:gd name="connsiteY0" fmla="*/ 53624 h 1050390"/>
                <a:gd name="connsiteX1" fmla="*/ 756681 w 756681"/>
                <a:gd name="connsiteY1" fmla="*/ 0 h 1050390"/>
                <a:gd name="connsiteX2" fmla="*/ 713646 w 756681"/>
                <a:gd name="connsiteY2" fmla="*/ 945944 h 1050390"/>
                <a:gd name="connsiteX3" fmla="*/ 0 w 756681"/>
                <a:gd name="connsiteY3" fmla="*/ 1050390 h 1050390"/>
                <a:gd name="connsiteX4" fmla="*/ 438981 w 756681"/>
                <a:gd name="connsiteY4" fmla="*/ 53624 h 1050390"/>
                <a:gd name="connsiteX0" fmla="*/ 439545 w 756681"/>
                <a:gd name="connsiteY0" fmla="*/ 58095 h 1050390"/>
                <a:gd name="connsiteX1" fmla="*/ 756681 w 756681"/>
                <a:gd name="connsiteY1" fmla="*/ 0 h 1050390"/>
                <a:gd name="connsiteX2" fmla="*/ 713646 w 756681"/>
                <a:gd name="connsiteY2" fmla="*/ 945944 h 1050390"/>
                <a:gd name="connsiteX3" fmla="*/ 0 w 756681"/>
                <a:gd name="connsiteY3" fmla="*/ 1050390 h 1050390"/>
                <a:gd name="connsiteX4" fmla="*/ 439545 w 756681"/>
                <a:gd name="connsiteY4" fmla="*/ 58095 h 1050390"/>
                <a:gd name="connsiteX0" fmla="*/ 451124 w 756681"/>
                <a:gd name="connsiteY0" fmla="*/ 51761 h 1050390"/>
                <a:gd name="connsiteX1" fmla="*/ 756681 w 756681"/>
                <a:gd name="connsiteY1" fmla="*/ 0 h 1050390"/>
                <a:gd name="connsiteX2" fmla="*/ 713646 w 756681"/>
                <a:gd name="connsiteY2" fmla="*/ 945944 h 1050390"/>
                <a:gd name="connsiteX3" fmla="*/ 0 w 756681"/>
                <a:gd name="connsiteY3" fmla="*/ 1050390 h 1050390"/>
                <a:gd name="connsiteX4" fmla="*/ 451124 w 756681"/>
                <a:gd name="connsiteY4" fmla="*/ 51761 h 1050390"/>
                <a:gd name="connsiteX0" fmla="*/ 455172 w 756681"/>
                <a:gd name="connsiteY0" fmla="*/ 51140 h 1050390"/>
                <a:gd name="connsiteX1" fmla="*/ 756681 w 756681"/>
                <a:gd name="connsiteY1" fmla="*/ 0 h 1050390"/>
                <a:gd name="connsiteX2" fmla="*/ 713646 w 756681"/>
                <a:gd name="connsiteY2" fmla="*/ 945944 h 1050390"/>
                <a:gd name="connsiteX3" fmla="*/ 0 w 756681"/>
                <a:gd name="connsiteY3" fmla="*/ 1050390 h 1050390"/>
                <a:gd name="connsiteX4" fmla="*/ 455172 w 756681"/>
                <a:gd name="connsiteY4" fmla="*/ 51140 h 1050390"/>
                <a:gd name="connsiteX0" fmla="*/ 454610 w 756681"/>
                <a:gd name="connsiteY0" fmla="*/ 46668 h 1050390"/>
                <a:gd name="connsiteX1" fmla="*/ 756681 w 756681"/>
                <a:gd name="connsiteY1" fmla="*/ 0 h 1050390"/>
                <a:gd name="connsiteX2" fmla="*/ 713646 w 756681"/>
                <a:gd name="connsiteY2" fmla="*/ 945944 h 1050390"/>
                <a:gd name="connsiteX3" fmla="*/ 0 w 756681"/>
                <a:gd name="connsiteY3" fmla="*/ 1050390 h 1050390"/>
                <a:gd name="connsiteX4" fmla="*/ 454610 w 756681"/>
                <a:gd name="connsiteY4" fmla="*/ 46668 h 1050390"/>
                <a:gd name="connsiteX0" fmla="*/ 434935 w 756681"/>
                <a:gd name="connsiteY0" fmla="*/ 54247 h 1050390"/>
                <a:gd name="connsiteX1" fmla="*/ 756681 w 756681"/>
                <a:gd name="connsiteY1" fmla="*/ 0 h 1050390"/>
                <a:gd name="connsiteX2" fmla="*/ 713646 w 756681"/>
                <a:gd name="connsiteY2" fmla="*/ 945944 h 1050390"/>
                <a:gd name="connsiteX3" fmla="*/ 0 w 756681"/>
                <a:gd name="connsiteY3" fmla="*/ 1050390 h 1050390"/>
                <a:gd name="connsiteX4" fmla="*/ 434935 w 756681"/>
                <a:gd name="connsiteY4" fmla="*/ 54247 h 105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81" h="1050390">
                  <a:moveTo>
                    <a:pt x="434935" y="54247"/>
                  </a:moveTo>
                  <a:lnTo>
                    <a:pt x="756681" y="0"/>
                  </a:lnTo>
                  <a:lnTo>
                    <a:pt x="713646" y="945944"/>
                  </a:lnTo>
                  <a:lnTo>
                    <a:pt x="0" y="1050390"/>
                  </a:lnTo>
                  <a:lnTo>
                    <a:pt x="434935" y="54247"/>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sp>
          <p:nvSpPr>
            <p:cNvPr id="20" name="Trapezoid 19"/>
            <p:cNvSpPr/>
            <p:nvPr/>
          </p:nvSpPr>
          <p:spPr>
            <a:xfrm>
              <a:off x="6030499" y="5889039"/>
              <a:ext cx="671832" cy="973888"/>
            </a:xfrm>
            <a:prstGeom prst="trapezoid">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dirty="0"/>
            </a:p>
          </p:txBody>
        </p:sp>
      </p:grpSp>
      <p:sp>
        <p:nvSpPr>
          <p:cNvPr id="24" name="TextBox 23"/>
          <p:cNvSpPr txBox="1"/>
          <p:nvPr/>
        </p:nvSpPr>
        <p:spPr>
          <a:xfrm>
            <a:off x="910732" y="2114092"/>
            <a:ext cx="3245751" cy="242285"/>
          </a:xfrm>
          <a:prstGeom prst="rect">
            <a:avLst/>
          </a:prstGeom>
          <a:noFill/>
        </p:spPr>
        <p:txBody>
          <a:bodyPr wrap="square" rtlCol="0">
            <a:noAutofit/>
          </a:bodyPr>
          <a:lstStyle/>
          <a:p>
            <a:r>
              <a:rPr lang="en-JM" sz="2000" b="1" dirty="0" smtClean="0">
                <a:solidFill>
                  <a:srgbClr val="E77721"/>
                </a:solidFill>
                <a:latin typeface="+mj-lt"/>
                <a:cs typeface="Titillium WebSemiBold"/>
              </a:rPr>
              <a:t>Claims and authorizations</a:t>
            </a:r>
            <a:endParaRPr lang="en-JM" sz="2000" b="1" dirty="0">
              <a:solidFill>
                <a:srgbClr val="E77721"/>
              </a:solidFill>
              <a:latin typeface="+mj-lt"/>
              <a:cs typeface="Titillium WebSemiBold"/>
            </a:endParaRPr>
          </a:p>
        </p:txBody>
      </p:sp>
      <p:sp>
        <p:nvSpPr>
          <p:cNvPr id="25" name="TextBox 24"/>
          <p:cNvSpPr txBox="1"/>
          <p:nvPr/>
        </p:nvSpPr>
        <p:spPr>
          <a:xfrm>
            <a:off x="910732" y="5161254"/>
            <a:ext cx="3154722" cy="294994"/>
          </a:xfrm>
          <a:prstGeom prst="rect">
            <a:avLst/>
          </a:prstGeom>
          <a:noFill/>
        </p:spPr>
        <p:txBody>
          <a:bodyPr wrap="square" rtlCol="0">
            <a:noAutofit/>
          </a:bodyPr>
          <a:lstStyle/>
          <a:p>
            <a:r>
              <a:rPr lang="en-JM" sz="2000" b="1" dirty="0" smtClean="0">
                <a:solidFill>
                  <a:srgbClr val="E77721"/>
                </a:solidFill>
                <a:latin typeface="+mj-lt"/>
                <a:cs typeface="Titillium WebSemiBold"/>
              </a:rPr>
              <a:t>PE Drivers</a:t>
            </a:r>
            <a:endParaRPr lang="en-JM" sz="2000" b="1" dirty="0">
              <a:solidFill>
                <a:srgbClr val="E77721"/>
              </a:solidFill>
              <a:latin typeface="+mj-lt"/>
              <a:cs typeface="Titillium WebSemiBold"/>
            </a:endParaRPr>
          </a:p>
        </p:txBody>
      </p:sp>
      <p:cxnSp>
        <p:nvCxnSpPr>
          <p:cNvPr id="26" name="Straight Connector 25"/>
          <p:cNvCxnSpPr/>
          <p:nvPr/>
        </p:nvCxnSpPr>
        <p:spPr>
          <a:xfrm>
            <a:off x="910732" y="2679405"/>
            <a:ext cx="1186049" cy="0"/>
          </a:xfrm>
          <a:prstGeom prst="line">
            <a:avLst/>
          </a:prstGeom>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0732" y="2998728"/>
            <a:ext cx="3524108" cy="373171"/>
          </a:xfrm>
          <a:prstGeom prst="rect">
            <a:avLst/>
          </a:prstGeom>
          <a:noFill/>
        </p:spPr>
        <p:txBody>
          <a:bodyPr wrap="square" rtlCol="0">
            <a:noAutofit/>
          </a:bodyPr>
          <a:lstStyle/>
          <a:p>
            <a:r>
              <a:rPr lang="en-JM" sz="2000" b="1" dirty="0" smtClean="0">
                <a:solidFill>
                  <a:srgbClr val="E77721"/>
                </a:solidFill>
                <a:latin typeface="+mj-lt"/>
                <a:cs typeface="Titillium WebSemiBold"/>
              </a:rPr>
              <a:t>Average Number of Units</a:t>
            </a:r>
            <a:endParaRPr lang="en-JM" sz="2000" b="1" dirty="0">
              <a:solidFill>
                <a:srgbClr val="E77721"/>
              </a:solidFill>
              <a:latin typeface="+mj-lt"/>
              <a:cs typeface="Titillium WebSemiBold"/>
            </a:endParaRPr>
          </a:p>
        </p:txBody>
      </p:sp>
      <p:cxnSp>
        <p:nvCxnSpPr>
          <p:cNvPr id="28" name="Straight Connector 27"/>
          <p:cNvCxnSpPr/>
          <p:nvPr/>
        </p:nvCxnSpPr>
        <p:spPr>
          <a:xfrm>
            <a:off x="910732" y="3745079"/>
            <a:ext cx="1186049" cy="0"/>
          </a:xfrm>
          <a:prstGeom prst="line">
            <a:avLst/>
          </a:prstGeom>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10732" y="4092437"/>
            <a:ext cx="3154722" cy="294994"/>
          </a:xfrm>
          <a:prstGeom prst="rect">
            <a:avLst/>
          </a:prstGeom>
          <a:noFill/>
        </p:spPr>
        <p:txBody>
          <a:bodyPr wrap="square" rtlCol="0">
            <a:noAutofit/>
          </a:bodyPr>
          <a:lstStyle/>
          <a:p>
            <a:r>
              <a:rPr lang="en-JM" sz="2000" b="1" dirty="0" smtClean="0">
                <a:solidFill>
                  <a:srgbClr val="E77721"/>
                </a:solidFill>
                <a:latin typeface="+mj-lt"/>
                <a:cs typeface="Titillium WebSemiBold"/>
              </a:rPr>
              <a:t>Per Member Per Month</a:t>
            </a:r>
            <a:endParaRPr lang="en-JM" sz="2000" b="1" dirty="0">
              <a:solidFill>
                <a:srgbClr val="E77721"/>
              </a:solidFill>
              <a:latin typeface="+mj-lt"/>
              <a:cs typeface="Titillium WebSemiBold"/>
            </a:endParaRPr>
          </a:p>
        </p:txBody>
      </p:sp>
      <p:cxnSp>
        <p:nvCxnSpPr>
          <p:cNvPr id="30" name="Straight Connector 29"/>
          <p:cNvCxnSpPr/>
          <p:nvPr/>
        </p:nvCxnSpPr>
        <p:spPr>
          <a:xfrm>
            <a:off x="910732" y="4797189"/>
            <a:ext cx="1186049" cy="0"/>
          </a:xfrm>
          <a:prstGeom prst="line">
            <a:avLst/>
          </a:prstGeom>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1894820" y="0"/>
            <a:ext cx="2735580" cy="975360"/>
            <a:chOff x="11894820" y="0"/>
            <a:chExt cx="2735580" cy="975360"/>
          </a:xfrm>
        </p:grpSpPr>
        <p:sp>
          <p:nvSpPr>
            <p:cNvPr id="22"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31" name="Group 30"/>
          <p:cNvGrpSpPr/>
          <p:nvPr/>
        </p:nvGrpSpPr>
        <p:grpSpPr>
          <a:xfrm>
            <a:off x="11894820" y="-31610"/>
            <a:ext cx="2735580" cy="1028700"/>
            <a:chOff x="11894820" y="-31610"/>
            <a:chExt cx="2735580" cy="1028700"/>
          </a:xfrm>
        </p:grpSpPr>
        <p:sp>
          <p:nvSpPr>
            <p:cNvPr id="32" name="TextBox 3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91430" y="7419187"/>
            <a:ext cx="406400" cy="406400"/>
          </a:xfrm>
          <a:prstGeom prst="rect">
            <a:avLst/>
          </a:prstGeom>
        </p:spPr>
      </p:pic>
    </p:spTree>
    <p:extLst>
      <p:ext uri="{BB962C8B-B14F-4D97-AF65-F5344CB8AC3E}">
        <p14:creationId xmlns:p14="http://schemas.microsoft.com/office/powerpoint/2010/main" val="358109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8"/>
          <p:cNvPicPr>
            <a:picLocks/>
          </p:cNvPicPr>
          <p:nvPr/>
        </p:nvPicPr>
        <p:blipFill rotWithShape="1">
          <a:blip r:embed="rId5">
            <a:extLst>
              <a:ext uri="{28A0092B-C50C-407E-A947-70E740481C1C}">
                <a14:useLocalDpi xmlns:a14="http://schemas.microsoft.com/office/drawing/2010/main" val="0"/>
              </a:ext>
            </a:extLst>
          </a:blip>
          <a:srcRect l="1838" t="4849" r="4793" b="4849"/>
          <a:stretch/>
        </p:blipFill>
        <p:spPr>
          <a:xfrm>
            <a:off x="411480" y="2174912"/>
            <a:ext cx="6080172" cy="4480560"/>
          </a:xfrm>
          <a:prstGeom prst="rect">
            <a:avLst/>
          </a:prstGeom>
        </p:spPr>
      </p:pic>
      <p:sp>
        <p:nvSpPr>
          <p:cNvPr id="23" name="Rectangle 22"/>
          <p:cNvSpPr/>
          <p:nvPr/>
        </p:nvSpPr>
        <p:spPr>
          <a:xfrm>
            <a:off x="7313929" y="1958437"/>
            <a:ext cx="4020023" cy="4980851"/>
          </a:xfrm>
          <a:prstGeom prst="rect">
            <a:avLst/>
          </a:prstGeom>
          <a:solidFill>
            <a:srgbClr val="E77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650480" y="3302210"/>
            <a:ext cx="3007894" cy="457200"/>
          </a:xfrm>
          <a:prstGeom prst="rect">
            <a:avLst/>
          </a:prstGeom>
          <a:solidFill>
            <a:srgbClr val="E77721"/>
          </a:solidFill>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marL="285750" indent="-285750" algn="l">
              <a:lnSpc>
                <a:spcPct val="100000"/>
              </a:lnSpc>
              <a:buFont typeface="Arial" panose="020B0604020202020204" pitchFamily="34" charset="0"/>
              <a:buChar char="•"/>
            </a:pPr>
            <a:r>
              <a:rPr lang="en-US" sz="2000" dirty="0" smtClean="0">
                <a:solidFill>
                  <a:schemeClr val="bg1"/>
                </a:solidFill>
                <a:latin typeface="+mn-lt"/>
                <a:ea typeface="Lato Light" charset="0"/>
                <a:cs typeface="Lato Light" charset="0"/>
              </a:rPr>
              <a:t>Member trends</a:t>
            </a:r>
            <a:endParaRPr lang="en-US" sz="2000" dirty="0">
              <a:solidFill>
                <a:schemeClr val="bg1"/>
              </a:solidFill>
              <a:latin typeface="+mn-lt"/>
              <a:ea typeface="Lato Light" charset="0"/>
              <a:cs typeface="Lato Light" charset="0"/>
            </a:endParaRPr>
          </a:p>
        </p:txBody>
      </p:sp>
      <p:sp>
        <p:nvSpPr>
          <p:cNvPr id="32" name="TextBox 31"/>
          <p:cNvSpPr txBox="1"/>
          <p:nvPr/>
        </p:nvSpPr>
        <p:spPr>
          <a:xfrm>
            <a:off x="7650480" y="4059207"/>
            <a:ext cx="3271992" cy="457200"/>
          </a:xfrm>
          <a:prstGeom prst="rect">
            <a:avLst/>
          </a:prstGeom>
          <a:solidFill>
            <a:srgbClr val="E77721"/>
          </a:solidFill>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marL="285750" indent="-285750" algn="l">
              <a:lnSpc>
                <a:spcPct val="100000"/>
              </a:lnSpc>
              <a:buFont typeface="Arial" panose="020B0604020202020204" pitchFamily="34" charset="0"/>
              <a:buChar char="•"/>
            </a:pPr>
            <a:r>
              <a:rPr lang="en-US" sz="2000" dirty="0" smtClean="0">
                <a:solidFill>
                  <a:schemeClr val="bg1"/>
                </a:solidFill>
                <a:latin typeface="+mn-lt"/>
                <a:ea typeface="Lato Light" charset="0"/>
                <a:cs typeface="Lato Light" charset="0"/>
              </a:rPr>
              <a:t>Peers, facilities, historic results</a:t>
            </a:r>
            <a:endParaRPr lang="en-US" sz="2000" dirty="0">
              <a:solidFill>
                <a:schemeClr val="bg1"/>
              </a:solidFill>
              <a:latin typeface="+mn-lt"/>
              <a:ea typeface="Lato Light" charset="0"/>
              <a:cs typeface="Lato Light" charset="0"/>
            </a:endParaRPr>
          </a:p>
        </p:txBody>
      </p:sp>
      <p:sp>
        <p:nvSpPr>
          <p:cNvPr id="33" name="TextBox 32"/>
          <p:cNvSpPr txBox="1"/>
          <p:nvPr/>
        </p:nvSpPr>
        <p:spPr>
          <a:xfrm>
            <a:off x="7650480" y="4816204"/>
            <a:ext cx="3271992" cy="457200"/>
          </a:xfrm>
          <a:prstGeom prst="rect">
            <a:avLst/>
          </a:prstGeom>
          <a:solidFill>
            <a:srgbClr val="E77721"/>
          </a:solidFill>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marL="342900" indent="-342900" algn="l">
              <a:lnSpc>
                <a:spcPct val="100000"/>
              </a:lnSpc>
              <a:buFont typeface="Arial" panose="020B0604020202020204" pitchFamily="34" charset="0"/>
              <a:buChar char="•"/>
            </a:pPr>
            <a:r>
              <a:rPr lang="en-US" sz="2000" dirty="0" smtClean="0">
                <a:solidFill>
                  <a:schemeClr val="bg1"/>
                </a:solidFill>
                <a:latin typeface="+mn-lt"/>
                <a:ea typeface="Lato Light" charset="0"/>
                <a:cs typeface="Lato Light" charset="0"/>
              </a:rPr>
              <a:t>Over- or underutilization</a:t>
            </a:r>
            <a:endParaRPr lang="en-US" sz="2000" dirty="0">
              <a:solidFill>
                <a:schemeClr val="bg1"/>
              </a:solidFill>
              <a:latin typeface="+mn-lt"/>
              <a:ea typeface="Lato Light" charset="0"/>
              <a:cs typeface="Lato Light" charset="0"/>
            </a:endParaRPr>
          </a:p>
        </p:txBody>
      </p:sp>
      <p:sp>
        <p:nvSpPr>
          <p:cNvPr id="34" name="TextBox 33"/>
          <p:cNvSpPr txBox="1"/>
          <p:nvPr/>
        </p:nvSpPr>
        <p:spPr>
          <a:xfrm>
            <a:off x="7650480" y="5573201"/>
            <a:ext cx="3271992" cy="457200"/>
          </a:xfrm>
          <a:prstGeom prst="rect">
            <a:avLst/>
          </a:prstGeom>
          <a:solidFill>
            <a:srgbClr val="E77721"/>
          </a:solidFill>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marL="342900" indent="-342900" algn="l">
              <a:lnSpc>
                <a:spcPct val="100000"/>
              </a:lnSpc>
              <a:buFont typeface="Arial" panose="020B0604020202020204" pitchFamily="34" charset="0"/>
              <a:buChar char="•"/>
            </a:pPr>
            <a:r>
              <a:rPr lang="en-US" sz="2000" dirty="0" smtClean="0">
                <a:solidFill>
                  <a:schemeClr val="bg1"/>
                </a:solidFill>
                <a:latin typeface="+mn-lt"/>
                <a:ea typeface="Lato Light" charset="0"/>
                <a:cs typeface="Lato Light" charset="0"/>
              </a:rPr>
              <a:t>Quality of care</a:t>
            </a:r>
            <a:endParaRPr lang="en-US" sz="2000" dirty="0">
              <a:solidFill>
                <a:schemeClr val="bg1"/>
              </a:solidFill>
              <a:latin typeface="+mn-lt"/>
              <a:ea typeface="Lato Light" charset="0"/>
              <a:cs typeface="Lato Light" charset="0"/>
            </a:endParaRPr>
          </a:p>
        </p:txBody>
      </p:sp>
      <p:sp>
        <p:nvSpPr>
          <p:cNvPr id="35" name="Title 2"/>
          <p:cNvSpPr>
            <a:spLocks noGrp="1"/>
          </p:cNvSpPr>
          <p:nvPr>
            <p:ph type="title"/>
          </p:nvPr>
        </p:nvSpPr>
        <p:spPr>
          <a:xfrm>
            <a:off x="7469724" y="2292808"/>
            <a:ext cx="3708431" cy="809820"/>
          </a:xfrm>
          <a:solidFill>
            <a:srgbClr val="E77721"/>
          </a:solidFill>
        </p:spPr>
        <p:txBody>
          <a:bodyPr>
            <a:normAutofit fontScale="90000"/>
          </a:bodyPr>
          <a:lstStyle/>
          <a:p>
            <a:r>
              <a:rPr lang="en-US" sz="2800" dirty="0" smtClean="0">
                <a:solidFill>
                  <a:schemeClr val="bg1"/>
                </a:solidFill>
              </a:rPr>
              <a:t>Internal Review of Data</a:t>
            </a:r>
            <a:endParaRPr lang="en-US" sz="2800" dirty="0">
              <a:solidFill>
                <a:schemeClr val="bg1"/>
              </a:solidFill>
            </a:endParaRPr>
          </a:p>
        </p:txBody>
      </p:sp>
      <p:sp>
        <p:nvSpPr>
          <p:cNvPr id="36" name="24-Point Star 35"/>
          <p:cNvSpPr>
            <a:spLocks noChangeAspect="1"/>
          </p:cNvSpPr>
          <p:nvPr/>
        </p:nvSpPr>
        <p:spPr>
          <a:xfrm flipH="1" flipV="1">
            <a:off x="7805191" y="3415341"/>
            <a:ext cx="112910" cy="112910"/>
          </a:xfrm>
          <a:prstGeom prst="star24">
            <a:avLst>
              <a:gd name="adj" fmla="val 48430"/>
            </a:avLst>
          </a:prstGeom>
          <a:solidFill>
            <a:srgbClr val="E7772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1"/>
              </a:solidFill>
            </a:endParaRPr>
          </a:p>
        </p:txBody>
      </p:sp>
      <p:sp>
        <p:nvSpPr>
          <p:cNvPr id="37" name="24-Point Star 36"/>
          <p:cNvSpPr>
            <a:spLocks noChangeAspect="1"/>
          </p:cNvSpPr>
          <p:nvPr/>
        </p:nvSpPr>
        <p:spPr>
          <a:xfrm flipH="1" flipV="1">
            <a:off x="7805191" y="5694645"/>
            <a:ext cx="112910" cy="112910"/>
          </a:xfrm>
          <a:prstGeom prst="star24">
            <a:avLst>
              <a:gd name="adj" fmla="val 48430"/>
            </a:avLst>
          </a:prstGeom>
          <a:solidFill>
            <a:srgbClr val="E7772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1"/>
              </a:solidFill>
            </a:endParaRPr>
          </a:p>
        </p:txBody>
      </p:sp>
      <p:sp>
        <p:nvSpPr>
          <p:cNvPr id="38" name="24-Point Star 37"/>
          <p:cNvSpPr>
            <a:spLocks noChangeAspect="1"/>
          </p:cNvSpPr>
          <p:nvPr/>
        </p:nvSpPr>
        <p:spPr>
          <a:xfrm flipH="1" flipV="1">
            <a:off x="7805191" y="4175109"/>
            <a:ext cx="112910" cy="112910"/>
          </a:xfrm>
          <a:prstGeom prst="star24">
            <a:avLst>
              <a:gd name="adj" fmla="val 48430"/>
            </a:avLst>
          </a:prstGeom>
          <a:solidFill>
            <a:srgbClr val="E7772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1"/>
              </a:solidFill>
            </a:endParaRPr>
          </a:p>
        </p:txBody>
      </p:sp>
      <p:sp>
        <p:nvSpPr>
          <p:cNvPr id="39" name="24-Point Star 38"/>
          <p:cNvSpPr>
            <a:spLocks noChangeAspect="1"/>
          </p:cNvSpPr>
          <p:nvPr/>
        </p:nvSpPr>
        <p:spPr>
          <a:xfrm flipH="1" flipV="1">
            <a:off x="7805191" y="4934877"/>
            <a:ext cx="112910" cy="112910"/>
          </a:xfrm>
          <a:prstGeom prst="star24">
            <a:avLst>
              <a:gd name="adj" fmla="val 48430"/>
            </a:avLst>
          </a:prstGeom>
          <a:solidFill>
            <a:srgbClr val="E7772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solidFill>
                <a:schemeClr val="bg1"/>
              </a:solidFill>
            </a:endParaRPr>
          </a:p>
        </p:txBody>
      </p:sp>
      <p:grpSp>
        <p:nvGrpSpPr>
          <p:cNvPr id="13" name="Group 12"/>
          <p:cNvGrpSpPr/>
          <p:nvPr/>
        </p:nvGrpSpPr>
        <p:grpSpPr>
          <a:xfrm>
            <a:off x="11894820" y="0"/>
            <a:ext cx="2735580" cy="975360"/>
            <a:chOff x="11894820" y="0"/>
            <a:chExt cx="2735580" cy="975360"/>
          </a:xfrm>
        </p:grpSpPr>
        <p:sp>
          <p:nvSpPr>
            <p:cNvPr id="14"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6" name="Group 15"/>
          <p:cNvGrpSpPr/>
          <p:nvPr/>
        </p:nvGrpSpPr>
        <p:grpSpPr>
          <a:xfrm>
            <a:off x="11894820" y="-31610"/>
            <a:ext cx="2735580" cy="1028700"/>
            <a:chOff x="11894820" y="-31610"/>
            <a:chExt cx="2735580" cy="1028700"/>
          </a:xfrm>
        </p:grpSpPr>
        <p:sp>
          <p:nvSpPr>
            <p:cNvPr id="17" name="TextBox 1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62610" y="7449931"/>
            <a:ext cx="406400" cy="406400"/>
          </a:xfrm>
          <a:prstGeom prst="rect">
            <a:avLst/>
          </a:prstGeom>
        </p:spPr>
      </p:pic>
    </p:spTree>
    <p:extLst>
      <p:ext uri="{BB962C8B-B14F-4D97-AF65-F5344CB8AC3E}">
        <p14:creationId xmlns:p14="http://schemas.microsoft.com/office/powerpoint/2010/main" val="4251971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483050" y="2392680"/>
            <a:ext cx="10718350" cy="3939540"/>
          </a:xfrm>
          <a:prstGeom prst="rect">
            <a:avLst/>
          </a:prstGeom>
          <a:solidFill>
            <a:srgbClr val="FED73F"/>
          </a:solidFill>
        </p:spPr>
        <p:txBody>
          <a:bodyPr wrap="square" rtlCol="0">
            <a:spAutoFit/>
          </a:bodyPr>
          <a:lstStyle/>
          <a:p>
            <a:pPr lvl="0"/>
            <a:endParaRPr lang="en-US" dirty="0"/>
          </a:p>
          <a:p>
            <a:pPr marL="285750" lvl="0" indent="-285750">
              <a:buFont typeface="Arial" panose="020B0604020202020204" pitchFamily="34" charset="0"/>
              <a:buChar char="•"/>
            </a:pPr>
            <a:r>
              <a:rPr lang="en-US" sz="3200" dirty="0" smtClean="0"/>
              <a:t>Allows for more complete and extensive clinical review</a:t>
            </a:r>
          </a:p>
          <a:p>
            <a:pPr lvl="0"/>
            <a:endParaRPr lang="en-US" sz="3200" dirty="0"/>
          </a:p>
          <a:p>
            <a:pPr marL="285750" lvl="0" indent="-285750">
              <a:buFont typeface="Arial" panose="020B0604020202020204" pitchFamily="34" charset="0"/>
              <a:buChar char="•"/>
            </a:pPr>
            <a:r>
              <a:rPr lang="en-US" sz="3200" dirty="0" smtClean="0"/>
              <a:t>Provides more concrete feedback</a:t>
            </a:r>
            <a:endParaRPr lang="en-US" sz="3200" dirty="0"/>
          </a:p>
          <a:p>
            <a:pPr marL="285750" lvl="0" indent="-285750">
              <a:buFont typeface="Arial" panose="020B0604020202020204" pitchFamily="34" charset="0"/>
              <a:buChar char="•"/>
            </a:pPr>
            <a:endParaRPr lang="en-US" sz="3200" dirty="0">
              <a:solidFill>
                <a:schemeClr val="bg1"/>
              </a:solidFill>
            </a:endParaRPr>
          </a:p>
          <a:p>
            <a:pPr marL="285750" lvl="0" indent="-285750">
              <a:buFont typeface="Arial" panose="020B0604020202020204" pitchFamily="34" charset="0"/>
              <a:buChar char="•"/>
            </a:pPr>
            <a:r>
              <a:rPr lang="en-US" sz="3200" dirty="0" smtClean="0"/>
              <a:t>Identifies areas of strength and growth </a:t>
            </a:r>
          </a:p>
          <a:p>
            <a:pPr marL="285750" lvl="0" indent="-285750">
              <a:buFont typeface="Arial" panose="020B0604020202020204" pitchFamily="34" charset="0"/>
              <a:buChar char="•"/>
            </a:pPr>
            <a:endParaRPr lang="en-US" sz="3200" dirty="0"/>
          </a:p>
          <a:p>
            <a:pPr marL="285750" lvl="0" indent="-285750">
              <a:buFont typeface="Arial" panose="020B0604020202020204" pitchFamily="34" charset="0"/>
              <a:buChar char="•"/>
            </a:pPr>
            <a:r>
              <a:rPr lang="en-US" sz="3200" dirty="0" smtClean="0"/>
              <a:t>Written recommendations provided to provider</a:t>
            </a:r>
          </a:p>
        </p:txBody>
      </p:sp>
      <p:sp>
        <p:nvSpPr>
          <p:cNvPr id="39" name="Title 1"/>
          <p:cNvSpPr>
            <a:spLocks noGrp="1"/>
          </p:cNvSpPr>
          <p:nvPr>
            <p:ph type="title"/>
          </p:nvPr>
        </p:nvSpPr>
        <p:spPr>
          <a:xfrm>
            <a:off x="167640" y="33867"/>
            <a:ext cx="11605260" cy="956734"/>
          </a:xfrm>
        </p:spPr>
        <p:txBody>
          <a:bodyPr>
            <a:noAutofit/>
          </a:bodyPr>
          <a:lstStyle/>
          <a:p>
            <a:r>
              <a:rPr lang="en-US" sz="4000" dirty="0" smtClean="0"/>
              <a:t>Clinical Record Review</a:t>
            </a:r>
            <a:endParaRPr lang="en-US" sz="4000" dirty="0"/>
          </a:p>
        </p:txBody>
      </p:sp>
      <p:grpSp>
        <p:nvGrpSpPr>
          <p:cNvPr id="4" name="Group 3"/>
          <p:cNvGrpSpPr/>
          <p:nvPr/>
        </p:nvGrpSpPr>
        <p:grpSpPr>
          <a:xfrm>
            <a:off x="11894820" y="0"/>
            <a:ext cx="2735580" cy="975360"/>
            <a:chOff x="11894820" y="0"/>
            <a:chExt cx="2735580" cy="975360"/>
          </a:xfrm>
        </p:grpSpPr>
        <p:sp>
          <p:nvSpPr>
            <p:cNvPr id="5"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7" name="Group 6"/>
          <p:cNvGrpSpPr/>
          <p:nvPr/>
        </p:nvGrpSpPr>
        <p:grpSpPr>
          <a:xfrm>
            <a:off x="11894820" y="-31610"/>
            <a:ext cx="2735580" cy="1028700"/>
            <a:chOff x="11894820" y="-31610"/>
            <a:chExt cx="2735580" cy="1028700"/>
          </a:xfrm>
        </p:grpSpPr>
        <p:sp>
          <p:nvSpPr>
            <p:cNvPr id="8" name="TextBox 7"/>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91430" y="7419187"/>
            <a:ext cx="406400" cy="406400"/>
          </a:xfrm>
          <a:prstGeom prst="rect">
            <a:avLst/>
          </a:prstGeom>
        </p:spPr>
      </p:pic>
    </p:spTree>
    <p:extLst>
      <p:ext uri="{BB962C8B-B14F-4D97-AF65-F5344CB8AC3E}">
        <p14:creationId xmlns:p14="http://schemas.microsoft.com/office/powerpoint/2010/main" val="1445309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a:spLocks noGrp="1"/>
          </p:cNvSpPr>
          <p:nvPr>
            <p:ph type="title"/>
          </p:nvPr>
        </p:nvSpPr>
        <p:spPr>
          <a:xfrm>
            <a:off x="167640" y="33867"/>
            <a:ext cx="11605260" cy="956734"/>
          </a:xfrm>
        </p:spPr>
        <p:txBody>
          <a:bodyPr>
            <a:noAutofit/>
          </a:bodyPr>
          <a:lstStyle/>
          <a:p>
            <a:r>
              <a:rPr lang="en-US" sz="4000" dirty="0" smtClean="0"/>
              <a:t>Program Benefits</a:t>
            </a:r>
            <a:endParaRPr lang="en-US" sz="4000" dirty="0"/>
          </a:p>
        </p:txBody>
      </p:sp>
      <p:sp>
        <p:nvSpPr>
          <p:cNvPr id="4" name="TextBox 3"/>
          <p:cNvSpPr txBox="1"/>
          <p:nvPr/>
        </p:nvSpPr>
        <p:spPr>
          <a:xfrm>
            <a:off x="1375484" y="4733775"/>
            <a:ext cx="3648482"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Clinical trainings</a:t>
            </a:r>
            <a:endParaRPr lang="en-US" sz="1800" b="1" dirty="0">
              <a:solidFill>
                <a:schemeClr val="tx1"/>
              </a:solidFill>
              <a:ea typeface="+mn-ea"/>
              <a:cs typeface="+mn-cs"/>
            </a:endParaRPr>
          </a:p>
        </p:txBody>
      </p:sp>
      <p:sp>
        <p:nvSpPr>
          <p:cNvPr id="6" name="TextBox 5"/>
          <p:cNvSpPr txBox="1"/>
          <p:nvPr/>
        </p:nvSpPr>
        <p:spPr>
          <a:xfrm>
            <a:off x="1375484" y="2601977"/>
            <a:ext cx="3191282" cy="683264"/>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1800" b="1" dirty="0">
                <a:solidFill>
                  <a:schemeClr val="tx1"/>
                </a:solidFill>
              </a:rPr>
              <a:t>Monthly scorecard</a:t>
            </a:r>
          </a:p>
          <a:p>
            <a:pPr defTabSz="665665">
              <a:spcBef>
                <a:spcPct val="20000"/>
              </a:spcBef>
            </a:pPr>
            <a:endParaRPr lang="en-US" sz="1800" dirty="0">
              <a:solidFill>
                <a:schemeClr val="tx1"/>
              </a:solidFill>
              <a:ea typeface="+mn-ea"/>
              <a:cs typeface="+mn-cs"/>
            </a:endParaRPr>
          </a:p>
        </p:txBody>
      </p:sp>
      <p:sp>
        <p:nvSpPr>
          <p:cNvPr id="7" name="TextBox 6"/>
          <p:cNvSpPr txBox="1"/>
          <p:nvPr/>
        </p:nvSpPr>
        <p:spPr>
          <a:xfrm>
            <a:off x="1375484" y="3666975"/>
            <a:ext cx="3008402"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1:1 consultation</a:t>
            </a:r>
            <a:endParaRPr lang="en-US" sz="1800" b="1" dirty="0">
              <a:solidFill>
                <a:schemeClr val="tx1"/>
              </a:solidFill>
              <a:ea typeface="+mn-ea"/>
              <a:cs typeface="+mn-cs"/>
            </a:endParaRPr>
          </a:p>
        </p:txBody>
      </p:sp>
      <p:sp>
        <p:nvSpPr>
          <p:cNvPr id="8" name="TextBox 7"/>
          <p:cNvSpPr txBox="1"/>
          <p:nvPr/>
        </p:nvSpPr>
        <p:spPr>
          <a:xfrm>
            <a:off x="1375485" y="5764038"/>
            <a:ext cx="2557288"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Support Plans</a:t>
            </a:r>
            <a:endParaRPr lang="en-US" sz="1800" b="1" dirty="0">
              <a:solidFill>
                <a:schemeClr val="tx1"/>
              </a:solidFill>
              <a:ea typeface="+mn-ea"/>
              <a:cs typeface="+mn-cs"/>
            </a:endParaRPr>
          </a:p>
        </p:txBody>
      </p:sp>
      <p:sp>
        <p:nvSpPr>
          <p:cNvPr id="9" name="Shape 49"/>
          <p:cNvSpPr/>
          <p:nvPr/>
        </p:nvSpPr>
        <p:spPr>
          <a:xfrm>
            <a:off x="909166" y="3221177"/>
            <a:ext cx="3229335"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pPr lvl="0">
              <a:defRPr sz="2400"/>
            </a:pPr>
            <a:endParaRPr dirty="0">
              <a:latin typeface="Lato Regular"/>
              <a:ea typeface="Lato Regular"/>
              <a:cs typeface="Lato Regular"/>
            </a:endParaRPr>
          </a:p>
        </p:txBody>
      </p:sp>
      <p:sp>
        <p:nvSpPr>
          <p:cNvPr id="10" name="Shape 49"/>
          <p:cNvSpPr/>
          <p:nvPr/>
        </p:nvSpPr>
        <p:spPr>
          <a:xfrm>
            <a:off x="909166" y="4363244"/>
            <a:ext cx="3229335"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11" name="Shape 49"/>
          <p:cNvSpPr/>
          <p:nvPr/>
        </p:nvSpPr>
        <p:spPr>
          <a:xfrm>
            <a:off x="909166" y="5467674"/>
            <a:ext cx="3229335"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12" name="TextBox 11"/>
          <p:cNvSpPr txBox="1"/>
          <p:nvPr/>
        </p:nvSpPr>
        <p:spPr>
          <a:xfrm>
            <a:off x="1433079" y="2445688"/>
            <a:ext cx="541838" cy="309492"/>
          </a:xfrm>
          <a:prstGeom prst="rect">
            <a:avLst/>
          </a:prstGeom>
          <a:ln w="12700">
            <a:miter lim="400000"/>
          </a:ln>
        </p:spPr>
        <p:txBody>
          <a:bodyPr wrap="square" lIns="36576" tIns="36576" rIns="36576" bIns="36576" anchor="t" anchorCtr="0">
            <a:spAutoFit/>
          </a:bodyPr>
          <a:lstStyle>
            <a:lvl1pPr algn="just">
              <a:defRPr sz="1700">
                <a:solidFill>
                  <a:schemeClr val="tx1"/>
                </a:solidFill>
                <a:ea typeface="Lato Regular"/>
                <a:cs typeface="Lato Regular"/>
              </a:defRPr>
            </a:lvl1pPr>
          </a:lstStyle>
          <a:p>
            <a:endParaRPr lang="en-US" sz="1600" b="1" dirty="0">
              <a:solidFill>
                <a:schemeClr val="tx1">
                  <a:lumMod val="50000"/>
                </a:schemeClr>
              </a:solidFill>
              <a:latin typeface="+mj-lt"/>
              <a:ea typeface="Calibri"/>
              <a:cs typeface="Lato Black"/>
            </a:endParaRPr>
          </a:p>
        </p:txBody>
      </p:sp>
      <p:pic>
        <p:nvPicPr>
          <p:cNvPr id="13" name="Picture 12"/>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2594529"/>
            <a:ext cx="365760" cy="365760"/>
          </a:xfrm>
          <a:prstGeom prst="rect">
            <a:avLst/>
          </a:prstGeom>
        </p:spPr>
      </p:pic>
      <p:pic>
        <p:nvPicPr>
          <p:cNvPr id="14" name="Picture 13"/>
          <p:cNvPicPr preferRelativeResize="0">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8200" y="3650566"/>
            <a:ext cx="365760" cy="365760"/>
          </a:xfrm>
          <a:prstGeom prst="rect">
            <a:avLst/>
          </a:prstGeom>
        </p:spPr>
      </p:pic>
      <p:pic>
        <p:nvPicPr>
          <p:cNvPr id="15" name="Picture 14"/>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4706603"/>
            <a:ext cx="365760" cy="365760"/>
          </a:xfrm>
          <a:prstGeom prst="rect">
            <a:avLst/>
          </a:prstGeom>
        </p:spPr>
      </p:pic>
      <p:pic>
        <p:nvPicPr>
          <p:cNvPr id="16" name="Picture 15"/>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5762641"/>
            <a:ext cx="365760" cy="365760"/>
          </a:xfrm>
          <a:prstGeom prst="rect">
            <a:avLst/>
          </a:prstGeom>
        </p:spPr>
      </p:pic>
      <p:sp>
        <p:nvSpPr>
          <p:cNvPr id="18" name="TextBox 17"/>
          <p:cNvSpPr txBox="1"/>
          <p:nvPr/>
        </p:nvSpPr>
        <p:spPr>
          <a:xfrm>
            <a:off x="5452360" y="2601977"/>
            <a:ext cx="2584806"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1800" b="1" dirty="0" smtClean="0">
                <a:solidFill>
                  <a:schemeClr val="tx1"/>
                </a:solidFill>
                <a:ea typeface="+mn-ea"/>
                <a:cs typeface="+mn-cs"/>
              </a:rPr>
              <a:t>Periodic reviews of plan</a:t>
            </a:r>
            <a:endParaRPr lang="en-US" sz="1800" b="1" dirty="0">
              <a:solidFill>
                <a:schemeClr val="tx1"/>
              </a:solidFill>
              <a:ea typeface="+mn-ea"/>
              <a:cs typeface="+mn-cs"/>
            </a:endParaRPr>
          </a:p>
        </p:txBody>
      </p:sp>
      <p:sp>
        <p:nvSpPr>
          <p:cNvPr id="19" name="TextBox 18"/>
          <p:cNvSpPr txBox="1"/>
          <p:nvPr/>
        </p:nvSpPr>
        <p:spPr>
          <a:xfrm>
            <a:off x="5452360" y="3655997"/>
            <a:ext cx="3166739"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Reduced administrative tasks</a:t>
            </a:r>
            <a:endParaRPr lang="en-US" sz="1800" b="1" dirty="0">
              <a:solidFill>
                <a:schemeClr val="tx1"/>
              </a:solidFill>
              <a:ea typeface="+mn-ea"/>
              <a:cs typeface="+mn-cs"/>
            </a:endParaRPr>
          </a:p>
        </p:txBody>
      </p:sp>
      <p:sp>
        <p:nvSpPr>
          <p:cNvPr id="20" name="TextBox 19"/>
          <p:cNvSpPr txBox="1"/>
          <p:nvPr/>
        </p:nvSpPr>
        <p:spPr>
          <a:xfrm>
            <a:off x="5452360" y="4710017"/>
            <a:ext cx="3166739"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Bonuses </a:t>
            </a:r>
            <a:endParaRPr lang="en-US" sz="1800" b="1" dirty="0">
              <a:solidFill>
                <a:schemeClr val="tx1"/>
              </a:solidFill>
              <a:ea typeface="+mn-ea"/>
              <a:cs typeface="+mn-cs"/>
            </a:endParaRPr>
          </a:p>
        </p:txBody>
      </p:sp>
      <p:sp>
        <p:nvSpPr>
          <p:cNvPr id="21" name="TextBox 20"/>
          <p:cNvSpPr txBox="1"/>
          <p:nvPr/>
        </p:nvSpPr>
        <p:spPr>
          <a:xfrm>
            <a:off x="5452361" y="5764038"/>
            <a:ext cx="2691881" cy="350865"/>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1800" b="1" dirty="0" smtClean="0">
                <a:solidFill>
                  <a:schemeClr val="tx1"/>
                </a:solidFill>
                <a:ea typeface="+mn-ea"/>
                <a:cs typeface="+mn-cs"/>
              </a:rPr>
              <a:t>Shared savings </a:t>
            </a:r>
            <a:endParaRPr lang="en-US" sz="1800" b="1" dirty="0">
              <a:solidFill>
                <a:schemeClr val="tx1"/>
              </a:solidFill>
              <a:ea typeface="+mn-ea"/>
              <a:cs typeface="+mn-cs"/>
            </a:endParaRPr>
          </a:p>
        </p:txBody>
      </p:sp>
      <p:sp>
        <p:nvSpPr>
          <p:cNvPr id="22" name="Shape 49"/>
          <p:cNvSpPr/>
          <p:nvPr/>
        </p:nvSpPr>
        <p:spPr>
          <a:xfrm>
            <a:off x="4961499" y="3221177"/>
            <a:ext cx="3399300"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pPr lvl="0">
              <a:defRPr sz="2400"/>
            </a:pPr>
            <a:endParaRPr dirty="0">
              <a:latin typeface="Lato Regular"/>
              <a:ea typeface="Lato Regular"/>
              <a:cs typeface="Lato Regular"/>
            </a:endParaRPr>
          </a:p>
        </p:txBody>
      </p:sp>
      <p:sp>
        <p:nvSpPr>
          <p:cNvPr id="23" name="Shape 49"/>
          <p:cNvSpPr/>
          <p:nvPr/>
        </p:nvSpPr>
        <p:spPr>
          <a:xfrm>
            <a:off x="4961499" y="4357367"/>
            <a:ext cx="3399300"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24" name="Shape 49"/>
          <p:cNvSpPr/>
          <p:nvPr/>
        </p:nvSpPr>
        <p:spPr>
          <a:xfrm>
            <a:off x="4961499" y="5467674"/>
            <a:ext cx="3399300"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25" name="TextBox 24"/>
          <p:cNvSpPr txBox="1"/>
          <p:nvPr/>
        </p:nvSpPr>
        <p:spPr>
          <a:xfrm>
            <a:off x="5512986" y="2445688"/>
            <a:ext cx="570356" cy="309492"/>
          </a:xfrm>
          <a:prstGeom prst="rect">
            <a:avLst/>
          </a:prstGeom>
          <a:ln w="12700">
            <a:miter lim="400000"/>
          </a:ln>
        </p:spPr>
        <p:txBody>
          <a:bodyPr wrap="square" lIns="36576" tIns="36576" rIns="36576" bIns="36576" anchor="t" anchorCtr="0">
            <a:spAutoFit/>
          </a:bodyPr>
          <a:lstStyle>
            <a:lvl1pPr algn="just">
              <a:defRPr sz="1700">
                <a:solidFill>
                  <a:schemeClr val="tx1"/>
                </a:solidFill>
                <a:ea typeface="Lato Regular"/>
                <a:cs typeface="Lato Regular"/>
              </a:defRPr>
            </a:lvl1pPr>
          </a:lstStyle>
          <a:p>
            <a:endParaRPr lang="en-US" sz="1600" b="1" dirty="0">
              <a:solidFill>
                <a:schemeClr val="tx1">
                  <a:lumMod val="50000"/>
                </a:schemeClr>
              </a:solidFill>
              <a:latin typeface="+mj-lt"/>
              <a:ea typeface="Calibri"/>
              <a:cs typeface="Lato Black"/>
            </a:endParaRPr>
          </a:p>
        </p:txBody>
      </p:sp>
      <p:pic>
        <p:nvPicPr>
          <p:cNvPr id="26" name="Picture 25"/>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34033" y="2613175"/>
            <a:ext cx="365760" cy="365760"/>
          </a:xfrm>
          <a:prstGeom prst="rect">
            <a:avLst/>
          </a:prstGeom>
        </p:spPr>
      </p:pic>
      <p:pic>
        <p:nvPicPr>
          <p:cNvPr id="27" name="Picture 26"/>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34173" y="3665056"/>
            <a:ext cx="365760" cy="365760"/>
          </a:xfrm>
          <a:prstGeom prst="rect">
            <a:avLst/>
          </a:prstGeom>
        </p:spPr>
      </p:pic>
      <p:pic>
        <p:nvPicPr>
          <p:cNvPr id="28" name="Picture 27"/>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37141" y="4716937"/>
            <a:ext cx="365760" cy="365760"/>
          </a:xfrm>
          <a:prstGeom prst="rect">
            <a:avLst/>
          </a:prstGeom>
        </p:spPr>
      </p:pic>
      <p:pic>
        <p:nvPicPr>
          <p:cNvPr id="29" name="Picture 28"/>
          <p:cNvPicPr preferRelativeResize="0">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61499" y="5768819"/>
            <a:ext cx="365760" cy="365760"/>
          </a:xfrm>
          <a:prstGeom prst="rect">
            <a:avLst/>
          </a:prstGeom>
        </p:spPr>
      </p:pic>
      <p:grpSp>
        <p:nvGrpSpPr>
          <p:cNvPr id="30" name="Group 29"/>
          <p:cNvGrpSpPr/>
          <p:nvPr/>
        </p:nvGrpSpPr>
        <p:grpSpPr>
          <a:xfrm>
            <a:off x="11894820" y="0"/>
            <a:ext cx="2735580" cy="975360"/>
            <a:chOff x="11894820" y="0"/>
            <a:chExt cx="2735580" cy="975360"/>
          </a:xfrm>
        </p:grpSpPr>
        <p:sp>
          <p:nvSpPr>
            <p:cNvPr id="31"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33" name="Group 32"/>
          <p:cNvGrpSpPr/>
          <p:nvPr/>
        </p:nvGrpSpPr>
        <p:grpSpPr>
          <a:xfrm>
            <a:off x="11894820" y="-31610"/>
            <a:ext cx="2735580" cy="1028700"/>
            <a:chOff x="11894820" y="-31610"/>
            <a:chExt cx="2735580" cy="1028700"/>
          </a:xfrm>
        </p:grpSpPr>
        <p:sp>
          <p:nvSpPr>
            <p:cNvPr id="34" name="TextBox 33"/>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78560" y="7569200"/>
            <a:ext cx="406400" cy="406400"/>
          </a:xfrm>
          <a:prstGeom prst="rect">
            <a:avLst/>
          </a:prstGeom>
        </p:spPr>
      </p:pic>
    </p:spTree>
    <p:extLst>
      <p:ext uri="{BB962C8B-B14F-4D97-AF65-F5344CB8AC3E}">
        <p14:creationId xmlns:p14="http://schemas.microsoft.com/office/powerpoint/2010/main" val="57264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WCLogo_Org_Bkgr_wth_Yellow.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3" name="TextBox 2"/>
          <p:cNvSpPr txBox="1"/>
          <p:nvPr/>
        </p:nvSpPr>
        <p:spPr>
          <a:xfrm>
            <a:off x="2179320" y="6416040"/>
            <a:ext cx="10218420" cy="523220"/>
          </a:xfrm>
          <a:prstGeom prst="rect">
            <a:avLst/>
          </a:prstGeom>
          <a:noFill/>
        </p:spPr>
        <p:txBody>
          <a:bodyPr wrap="square" rtlCol="0">
            <a:spAutoFit/>
          </a:bodyPr>
          <a:lstStyle/>
          <a:p>
            <a:pPr algn="ctr"/>
            <a:r>
              <a:rPr lang="en-US" sz="2800" b="1" dirty="0">
                <a:solidFill>
                  <a:srgbClr val="E77721"/>
                </a:solidFill>
                <a:latin typeface="Arial"/>
                <a:ea typeface="+mj-ea"/>
                <a:cs typeface="+mj-cs"/>
              </a:rPr>
              <a:t>Provider Engagement Contact</a:t>
            </a:r>
            <a:endParaRPr lang="en-US" sz="2800" b="1" dirty="0" smtClean="0">
              <a:solidFill>
                <a:srgbClr val="E77721"/>
              </a:solidFill>
              <a:latin typeface="Arial" charset="0"/>
              <a:ea typeface="Arial" charset="0"/>
              <a:cs typeface="Arial" charset="0"/>
            </a:endParaRPr>
          </a:p>
        </p:txBody>
      </p:sp>
      <p:sp>
        <p:nvSpPr>
          <p:cNvPr id="5" name="TextBox 4"/>
          <p:cNvSpPr txBox="1"/>
          <p:nvPr/>
        </p:nvSpPr>
        <p:spPr>
          <a:xfrm>
            <a:off x="5173980" y="6802100"/>
            <a:ext cx="4457700" cy="1692771"/>
          </a:xfrm>
          <a:prstGeom prst="rect">
            <a:avLst/>
          </a:prstGeom>
          <a:noFill/>
        </p:spPr>
        <p:txBody>
          <a:bodyPr wrap="square" rtlCol="0">
            <a:spAutoFit/>
          </a:bodyPr>
          <a:lstStyle/>
          <a:p>
            <a:pPr algn="ctr"/>
            <a:r>
              <a:rPr lang="en-US" b="1" dirty="0" smtClean="0">
                <a:solidFill>
                  <a:schemeClr val="accent1"/>
                </a:solidFill>
                <a:cs typeface="Lato Light"/>
              </a:rPr>
              <a:t>Amy Trussell, LCSW</a:t>
            </a:r>
            <a:endParaRPr lang="en-US" b="1" dirty="0">
              <a:solidFill>
                <a:schemeClr val="accent1"/>
              </a:solidFill>
              <a:cs typeface="Lato Light"/>
            </a:endParaRPr>
          </a:p>
          <a:p>
            <a:pPr algn="ctr"/>
            <a:r>
              <a:rPr lang="en-US" b="1" dirty="0">
                <a:solidFill>
                  <a:schemeClr val="accent1"/>
                </a:solidFill>
                <a:cs typeface="Lato Light"/>
              </a:rPr>
              <a:t>Direct: </a:t>
            </a:r>
            <a:r>
              <a:rPr lang="en-US" b="1" dirty="0" smtClean="0">
                <a:solidFill>
                  <a:schemeClr val="accent1"/>
                </a:solidFill>
                <a:cs typeface="Lato Light"/>
              </a:rPr>
              <a:t>1-813-206-2775</a:t>
            </a:r>
            <a:endParaRPr lang="en-US" b="1" dirty="0">
              <a:solidFill>
                <a:schemeClr val="accent1"/>
              </a:solidFill>
              <a:cs typeface="Lato Light"/>
            </a:endParaRPr>
          </a:p>
          <a:p>
            <a:pPr algn="ctr"/>
            <a:r>
              <a:rPr lang="en-US" b="1" dirty="0">
                <a:solidFill>
                  <a:schemeClr val="accent1"/>
                </a:solidFill>
                <a:cs typeface="Lato Light"/>
              </a:rPr>
              <a:t>a</a:t>
            </a:r>
            <a:r>
              <a:rPr lang="en-US" b="1" dirty="0" smtClean="0">
                <a:solidFill>
                  <a:schemeClr val="accent1"/>
                </a:solidFill>
                <a:cs typeface="Lato Light"/>
              </a:rPr>
              <a:t>my.trussell@wellcare.com</a:t>
            </a:r>
            <a:endParaRPr lang="en-US" b="1" dirty="0">
              <a:solidFill>
                <a:schemeClr val="accent1"/>
              </a:solidFill>
              <a:cs typeface="Lato Light"/>
            </a:endParaRPr>
          </a:p>
          <a:p>
            <a:endParaRPr lang="en-US" dirty="0" smtClean="0">
              <a:latin typeface="Arial" charset="0"/>
              <a:ea typeface="Arial" charset="0"/>
              <a:cs typeface="Arial" charset="0"/>
            </a:endParaRPr>
          </a:p>
        </p:txBody>
      </p:sp>
      <p:grpSp>
        <p:nvGrpSpPr>
          <p:cNvPr id="9" name="Group 8"/>
          <p:cNvGrpSpPr/>
          <p:nvPr/>
        </p:nvGrpSpPr>
        <p:grpSpPr>
          <a:xfrm>
            <a:off x="3431133" y="2009330"/>
            <a:ext cx="7753807" cy="3294190"/>
            <a:chOff x="11894820" y="-31610"/>
            <a:chExt cx="2735580" cy="1028700"/>
          </a:xfrm>
        </p:grpSpPr>
        <p:sp>
          <p:nvSpPr>
            <p:cNvPr id="10" name="TextBox 9"/>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41400" y="7696200"/>
            <a:ext cx="406400" cy="406400"/>
          </a:xfrm>
          <a:prstGeom prst="rect">
            <a:avLst/>
          </a:prstGeom>
        </p:spPr>
      </p:pic>
    </p:spTree>
    <p:extLst>
      <p:ext uri="{BB962C8B-B14F-4D97-AF65-F5344CB8AC3E}">
        <p14:creationId xmlns:p14="http://schemas.microsoft.com/office/powerpoint/2010/main" val="2610463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14630400" cy="708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012111" y="2094203"/>
            <a:ext cx="7359556" cy="1200329"/>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Care1st Arizona Health Plan’s Purpose</a:t>
            </a:r>
          </a:p>
          <a:p>
            <a:pPr algn="ctr"/>
            <a:r>
              <a:rPr lang="en-US" sz="2200" b="1" dirty="0" smtClean="0">
                <a:solidFill>
                  <a:schemeClr val="bg1"/>
                </a:solidFill>
                <a:latin typeface="Arial" panose="020B0604020202020204" pitchFamily="34" charset="0"/>
                <a:cs typeface="Arial" panose="020B0604020202020204" pitchFamily="34" charset="0"/>
              </a:rPr>
              <a:t>Transforming the health of the community </a:t>
            </a:r>
            <a:br>
              <a:rPr lang="en-US" sz="2200" b="1" dirty="0" smtClean="0">
                <a:solidFill>
                  <a:schemeClr val="bg1"/>
                </a:solidFill>
                <a:latin typeface="Arial" panose="020B0604020202020204" pitchFamily="34" charset="0"/>
                <a:cs typeface="Arial" panose="020B0604020202020204" pitchFamily="34" charset="0"/>
              </a:rPr>
            </a:br>
            <a:r>
              <a:rPr lang="en-US" sz="2200" b="1" dirty="0" smtClean="0">
                <a:solidFill>
                  <a:schemeClr val="bg1"/>
                </a:solidFill>
                <a:latin typeface="Arial" panose="020B0604020202020204" pitchFamily="34" charset="0"/>
                <a:cs typeface="Arial" panose="020B0604020202020204" pitchFamily="34" charset="0"/>
              </a:rPr>
              <a:t>one person at a time</a:t>
            </a:r>
          </a:p>
        </p:txBody>
      </p:sp>
      <p:sp>
        <p:nvSpPr>
          <p:cNvPr id="19" name="TextBox 18"/>
          <p:cNvSpPr txBox="1"/>
          <p:nvPr/>
        </p:nvSpPr>
        <p:spPr>
          <a:xfrm>
            <a:off x="3065451" y="3869996"/>
            <a:ext cx="6781800" cy="892552"/>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WellCare’s</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Mission</a:t>
            </a:r>
          </a:p>
          <a:p>
            <a:pPr algn="ctr"/>
            <a:r>
              <a:rPr lang="en-US" sz="2200" b="1" dirty="0" smtClean="0">
                <a:solidFill>
                  <a:schemeClr val="bg1"/>
                </a:solidFill>
                <a:latin typeface="Arial" panose="020B0604020202020204" pitchFamily="34" charset="0"/>
                <a:cs typeface="Arial" panose="020B0604020202020204" pitchFamily="34" charset="0"/>
              </a:rPr>
              <a:t>Better outcomes at lower cost </a:t>
            </a:r>
          </a:p>
        </p:txBody>
      </p:sp>
      <p:sp>
        <p:nvSpPr>
          <p:cNvPr id="20" name="TextBox 19"/>
          <p:cNvSpPr txBox="1"/>
          <p:nvPr/>
        </p:nvSpPr>
        <p:spPr>
          <a:xfrm>
            <a:off x="3065451" y="5566226"/>
            <a:ext cx="6781800" cy="861774"/>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Active Local Involvement</a:t>
            </a:r>
          </a:p>
          <a:p>
            <a:pPr algn="ctr"/>
            <a:r>
              <a:rPr lang="en-US" sz="2200" b="1" dirty="0" smtClean="0">
                <a:solidFill>
                  <a:schemeClr val="bg1"/>
                </a:solidFill>
                <a:latin typeface="Arial" panose="020B0604020202020204" pitchFamily="34" charset="0"/>
                <a:cs typeface="Arial" panose="020B0604020202020204" pitchFamily="34" charset="0"/>
              </a:rPr>
              <a:t>Partnership with providers</a:t>
            </a:r>
          </a:p>
        </p:txBody>
      </p:sp>
      <p:cxnSp>
        <p:nvCxnSpPr>
          <p:cNvPr id="5" name="Straight Connector 4"/>
          <p:cNvCxnSpPr/>
          <p:nvPr/>
        </p:nvCxnSpPr>
        <p:spPr>
          <a:xfrm>
            <a:off x="1661160" y="3604260"/>
            <a:ext cx="9959340" cy="59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53540" y="5159826"/>
            <a:ext cx="9959340" cy="599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4"/>
          <p:cNvSpPr>
            <a:spLocks noGrp="1"/>
          </p:cNvSpPr>
          <p:nvPr>
            <p:ph type="dt" sz="half" idx="4294967295"/>
          </p:nvPr>
        </p:nvSpPr>
        <p:spPr>
          <a:xfrm>
            <a:off x="266700" y="7633641"/>
            <a:ext cx="3252788" cy="257175"/>
          </a:xfrm>
        </p:spPr>
        <p:txBody>
          <a:bodyPr/>
          <a:lstStyle/>
          <a:p>
            <a:pPr fontAlgn="base">
              <a:spcBef>
                <a:spcPct val="0"/>
              </a:spcBef>
              <a:spcAft>
                <a:spcPct val="0"/>
              </a:spcAft>
              <a:defRPr/>
            </a:pPr>
            <a:r>
              <a:rPr lang="en-US" dirty="0" smtClean="0">
                <a:solidFill>
                  <a:schemeClr val="bg1"/>
                </a:solidFill>
              </a:rPr>
              <a:t>Confidential and Proprietary Information</a:t>
            </a:r>
            <a:endParaRPr lang="en-US" dirty="0">
              <a:solidFill>
                <a:schemeClr val="bg1"/>
              </a:solidFill>
            </a:endParaRPr>
          </a:p>
        </p:txBody>
      </p:sp>
      <p:grpSp>
        <p:nvGrpSpPr>
          <p:cNvPr id="9" name="Group 8"/>
          <p:cNvGrpSpPr/>
          <p:nvPr/>
        </p:nvGrpSpPr>
        <p:grpSpPr>
          <a:xfrm>
            <a:off x="11894820" y="0"/>
            <a:ext cx="2735580" cy="975360"/>
            <a:chOff x="11894820" y="0"/>
            <a:chExt cx="2735580" cy="975360"/>
          </a:xfrm>
        </p:grpSpPr>
        <p:sp>
          <p:nvSpPr>
            <p:cNvPr id="10"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2" name="Group 11"/>
          <p:cNvGrpSpPr/>
          <p:nvPr/>
        </p:nvGrpSpPr>
        <p:grpSpPr>
          <a:xfrm>
            <a:off x="11894820" y="-31610"/>
            <a:ext cx="2735580" cy="1028700"/>
            <a:chOff x="11894820" y="-31610"/>
            <a:chExt cx="2735580" cy="1028700"/>
          </a:xfrm>
        </p:grpSpPr>
        <p:sp>
          <p:nvSpPr>
            <p:cNvPr id="13" name="TextBox 12"/>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spTree>
    <p:extLst>
      <p:ext uri="{BB962C8B-B14F-4D97-AF65-F5344CB8AC3E}">
        <p14:creationId xmlns:p14="http://schemas.microsoft.com/office/powerpoint/2010/main" val="42074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100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1600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Training Objectives</a:t>
            </a:r>
            <a:endParaRPr lang="en-US" dirty="0"/>
          </a:p>
        </p:txBody>
      </p:sp>
      <p:grpSp>
        <p:nvGrpSpPr>
          <p:cNvPr id="9" name="Group 8"/>
          <p:cNvGrpSpPr/>
          <p:nvPr/>
        </p:nvGrpSpPr>
        <p:grpSpPr>
          <a:xfrm>
            <a:off x="497855" y="2319390"/>
            <a:ext cx="7754992" cy="635194"/>
            <a:chOff x="429275" y="1732320"/>
            <a:chExt cx="7754992" cy="635194"/>
          </a:xfrm>
        </p:grpSpPr>
        <p:sp>
          <p:nvSpPr>
            <p:cNvPr id="10" name="TextBox 9"/>
            <p:cNvSpPr txBox="1"/>
            <p:nvPr/>
          </p:nvSpPr>
          <p:spPr>
            <a:xfrm>
              <a:off x="1037795"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endParaRPr lang="en-US" sz="1900" dirty="0">
                <a:solidFill>
                  <a:schemeClr val="tx1"/>
                </a:solidFill>
                <a:ea typeface="+mn-ea"/>
                <a:cs typeface="+mn-cs"/>
              </a:endParaRPr>
            </a:p>
          </p:txBody>
        </p:sp>
        <p:sp>
          <p:nvSpPr>
            <p:cNvPr id="12" name="Oval 11"/>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grpSp>
        <p:nvGrpSpPr>
          <p:cNvPr id="13" name="Group 12"/>
          <p:cNvGrpSpPr/>
          <p:nvPr/>
        </p:nvGrpSpPr>
        <p:grpSpPr>
          <a:xfrm>
            <a:off x="503499" y="3305689"/>
            <a:ext cx="7743703" cy="635194"/>
            <a:chOff x="434919" y="2718619"/>
            <a:chExt cx="7743703" cy="635194"/>
          </a:xfrm>
        </p:grpSpPr>
        <p:sp>
          <p:nvSpPr>
            <p:cNvPr id="15" name="TextBox 14"/>
            <p:cNvSpPr txBox="1"/>
            <p:nvPr/>
          </p:nvSpPr>
          <p:spPr>
            <a:xfrm>
              <a:off x="1032150" y="2785595"/>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a:solidFill>
                    <a:srgbClr val="E76627"/>
                  </a:solidFill>
                </a:rPr>
                <a:t>State two benefits of the program for providers</a:t>
              </a:r>
            </a:p>
          </p:txBody>
        </p:sp>
        <p:sp>
          <p:nvSpPr>
            <p:cNvPr id="16" name="Oval 15"/>
            <p:cNvSpPr/>
            <p:nvPr/>
          </p:nvSpPr>
          <p:spPr>
            <a:xfrm>
              <a:off x="434919" y="271861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grpSp>
      <p:grpSp>
        <p:nvGrpSpPr>
          <p:cNvPr id="18" name="Group 17"/>
          <p:cNvGrpSpPr/>
          <p:nvPr/>
        </p:nvGrpSpPr>
        <p:grpSpPr>
          <a:xfrm>
            <a:off x="497855" y="4315323"/>
            <a:ext cx="10595969" cy="638573"/>
            <a:chOff x="429275" y="3728253"/>
            <a:chExt cx="10595969" cy="638573"/>
          </a:xfrm>
        </p:grpSpPr>
        <p:sp>
          <p:nvSpPr>
            <p:cNvPr id="19" name="TextBox 18"/>
            <p:cNvSpPr txBox="1"/>
            <p:nvPr/>
          </p:nvSpPr>
          <p:spPr>
            <a:xfrm>
              <a:off x="1037794" y="3798608"/>
              <a:ext cx="9987450"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a:solidFill>
                    <a:srgbClr val="E76627"/>
                  </a:solidFill>
                </a:rPr>
                <a:t>State three additional services available to providers through the Provider Engagement Program</a:t>
              </a:r>
              <a:endParaRPr lang="en-US" sz="1900" dirty="0">
                <a:solidFill>
                  <a:srgbClr val="E76627"/>
                </a:solidFill>
                <a:ea typeface="+mn-ea"/>
                <a:cs typeface="+mn-cs"/>
              </a:endParaRPr>
            </a:p>
          </p:txBody>
        </p:sp>
        <p:sp>
          <p:nvSpPr>
            <p:cNvPr id="20" name="Oval 19"/>
            <p:cNvSpPr/>
            <p:nvPr/>
          </p:nvSpPr>
          <p:spPr>
            <a:xfrm>
              <a:off x="429275" y="372825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grpSp>
        <p:nvGrpSpPr>
          <p:cNvPr id="27" name="Group 26"/>
          <p:cNvGrpSpPr/>
          <p:nvPr/>
        </p:nvGrpSpPr>
        <p:grpSpPr>
          <a:xfrm>
            <a:off x="497855" y="2319390"/>
            <a:ext cx="7784384" cy="635194"/>
            <a:chOff x="429275" y="1732320"/>
            <a:chExt cx="7784384" cy="635194"/>
          </a:xfrm>
        </p:grpSpPr>
        <p:sp>
          <p:nvSpPr>
            <p:cNvPr id="28" name="TextBox 27"/>
            <p:cNvSpPr txBox="1"/>
            <p:nvPr/>
          </p:nvSpPr>
          <p:spPr>
            <a:xfrm>
              <a:off x="1067187" y="1799296"/>
              <a:ext cx="7146472"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2000" dirty="0">
                  <a:solidFill>
                    <a:srgbClr val="E76627"/>
                  </a:solidFill>
                </a:rPr>
                <a:t>State what the Provider Engagement Program is</a:t>
              </a:r>
            </a:p>
          </p:txBody>
        </p:sp>
        <p:sp>
          <p:nvSpPr>
            <p:cNvPr id="29" name="Oval 28"/>
            <p:cNvSpPr/>
            <p:nvPr/>
          </p:nvSpPr>
          <p:spPr>
            <a:xfrm>
              <a:off x="429275" y="1732320"/>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1</a:t>
              </a:r>
            </a:p>
          </p:txBody>
        </p:sp>
      </p:grpSp>
      <p:sp>
        <p:nvSpPr>
          <p:cNvPr id="32" name="Oval 31"/>
          <p:cNvSpPr/>
          <p:nvPr/>
        </p:nvSpPr>
        <p:spPr>
          <a:xfrm>
            <a:off x="503499" y="3305689"/>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2</a:t>
            </a:r>
          </a:p>
        </p:txBody>
      </p:sp>
      <p:sp>
        <p:nvSpPr>
          <p:cNvPr id="35" name="Oval 34"/>
          <p:cNvSpPr/>
          <p:nvPr/>
        </p:nvSpPr>
        <p:spPr>
          <a:xfrm>
            <a:off x="497855" y="4315323"/>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3</a:t>
            </a:r>
          </a:p>
        </p:txBody>
      </p:sp>
      <p:grpSp>
        <p:nvGrpSpPr>
          <p:cNvPr id="36" name="Group 35"/>
          <p:cNvGrpSpPr/>
          <p:nvPr/>
        </p:nvGrpSpPr>
        <p:grpSpPr>
          <a:xfrm>
            <a:off x="520715" y="5359671"/>
            <a:ext cx="8821404" cy="632464"/>
            <a:chOff x="429275" y="4704021"/>
            <a:chExt cx="8821404" cy="632464"/>
          </a:xfrm>
        </p:grpSpPr>
        <p:sp>
          <p:nvSpPr>
            <p:cNvPr id="37" name="TextBox 36"/>
            <p:cNvSpPr txBox="1"/>
            <p:nvPr/>
          </p:nvSpPr>
          <p:spPr>
            <a:xfrm>
              <a:off x="1045414" y="4768267"/>
              <a:ext cx="8205265" cy="568218"/>
            </a:xfrm>
            <a:prstGeom prst="rect">
              <a:avLst/>
            </a:prstGeom>
            <a:ln w="12700">
              <a:miter lim="400000"/>
            </a:ln>
          </p:spPr>
          <p:txBody>
            <a:bodyPr wrap="square" lIns="36576" tIns="36576" rIns="36576" bIns="36576" anchor="t" anchorCtr="0">
              <a:noAutofit/>
            </a:bodyPr>
            <a:lstStyle>
              <a:lvl1pPr algn="l">
                <a:defRPr sz="1600">
                  <a:solidFill>
                    <a:schemeClr val="bg1">
                      <a:lumMod val="65000"/>
                    </a:schemeClr>
                  </a:solidFill>
                  <a:ea typeface="Lato Regular"/>
                  <a:cs typeface="Lato Regular"/>
                </a:defRPr>
              </a:lvl1pPr>
            </a:lstStyle>
            <a:p>
              <a:r>
                <a:rPr lang="en-US" sz="2000" dirty="0">
                  <a:solidFill>
                    <a:srgbClr val="E76627"/>
                  </a:solidFill>
                </a:rPr>
                <a:t>Describe the evaluation process for the Provider Engagement Program</a:t>
              </a:r>
            </a:p>
            <a:p>
              <a:r>
                <a:rPr lang="en-US" sz="1900" dirty="0" smtClean="0">
                  <a:solidFill>
                    <a:schemeClr val="tx1"/>
                  </a:solidFill>
                  <a:ea typeface="+mn-ea"/>
                  <a:cs typeface="+mn-cs"/>
                </a:rPr>
                <a:t> </a:t>
              </a:r>
              <a:endParaRPr lang="en-US" sz="1900" dirty="0">
                <a:solidFill>
                  <a:schemeClr val="tx1"/>
                </a:solidFill>
                <a:ea typeface="+mn-ea"/>
                <a:cs typeface="+mn-cs"/>
              </a:endParaRPr>
            </a:p>
          </p:txBody>
        </p:sp>
        <p:sp>
          <p:nvSpPr>
            <p:cNvPr id="38" name="Oval 37"/>
            <p:cNvSpPr/>
            <p:nvPr/>
          </p:nvSpPr>
          <p:spPr>
            <a:xfrm>
              <a:off x="429275" y="4704021"/>
              <a:ext cx="493776" cy="493776"/>
            </a:xfrm>
            <a:prstGeom prst="ellipse">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FFFF"/>
                  </a:solidFill>
                  <a:effectLst/>
                  <a:uFillTx/>
                  <a:latin typeface="+mn-lt"/>
                  <a:ea typeface="+mn-ea"/>
                  <a:cs typeface="+mn-cs"/>
                  <a:sym typeface="Helvetica Light"/>
                </a:rPr>
                <a:t>4</a:t>
              </a:r>
            </a:p>
          </p:txBody>
        </p:sp>
      </p:grpSp>
      <p:grpSp>
        <p:nvGrpSpPr>
          <p:cNvPr id="21" name="Group 20"/>
          <p:cNvGrpSpPr/>
          <p:nvPr/>
        </p:nvGrpSpPr>
        <p:grpSpPr>
          <a:xfrm>
            <a:off x="11894820" y="0"/>
            <a:ext cx="2735580" cy="975360"/>
            <a:chOff x="11894820" y="0"/>
            <a:chExt cx="2735580" cy="975360"/>
          </a:xfrm>
        </p:grpSpPr>
        <p:sp>
          <p:nvSpPr>
            <p:cNvPr id="22"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24" name="Group 23"/>
          <p:cNvGrpSpPr/>
          <p:nvPr/>
        </p:nvGrpSpPr>
        <p:grpSpPr>
          <a:xfrm>
            <a:off x="11894820" y="-31610"/>
            <a:ext cx="2735580" cy="1028700"/>
            <a:chOff x="11894820" y="-31610"/>
            <a:chExt cx="2735580" cy="1028700"/>
          </a:xfrm>
        </p:grpSpPr>
        <p:sp>
          <p:nvSpPr>
            <p:cNvPr id="25" name="TextBox 24"/>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78560" y="7513541"/>
            <a:ext cx="406400" cy="406400"/>
          </a:xfrm>
          <a:prstGeom prst="rect">
            <a:avLst/>
          </a:prstGeom>
        </p:spPr>
      </p:pic>
    </p:spTree>
    <p:extLst>
      <p:ext uri="{BB962C8B-B14F-4D97-AF65-F5344CB8AC3E}">
        <p14:creationId xmlns:p14="http://schemas.microsoft.com/office/powerpoint/2010/main" val="47371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60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9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15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6985"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a:t>
            </a:r>
            <a:endParaRPr lang="en-US" dirty="0"/>
          </a:p>
        </p:txBody>
      </p:sp>
      <p:pic>
        <p:nvPicPr>
          <p:cNvPr id="6" name="Picture Placeholder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896" y="1706880"/>
            <a:ext cx="8983981" cy="5989320"/>
          </a:xfrm>
          <a:prstGeom prst="rect">
            <a:avLst/>
          </a:prstGeom>
        </p:spPr>
      </p:pic>
      <p:grpSp>
        <p:nvGrpSpPr>
          <p:cNvPr id="4" name="Group 3"/>
          <p:cNvGrpSpPr/>
          <p:nvPr/>
        </p:nvGrpSpPr>
        <p:grpSpPr>
          <a:xfrm>
            <a:off x="11894820" y="0"/>
            <a:ext cx="2735580" cy="975360"/>
            <a:chOff x="11894820" y="0"/>
            <a:chExt cx="2735580" cy="975360"/>
          </a:xfrm>
        </p:grpSpPr>
        <p:sp>
          <p:nvSpPr>
            <p:cNvPr id="5"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8" name="Group 7"/>
          <p:cNvGrpSpPr/>
          <p:nvPr/>
        </p:nvGrpSpPr>
        <p:grpSpPr>
          <a:xfrm>
            <a:off x="11894820" y="-31610"/>
            <a:ext cx="2735580" cy="1028700"/>
            <a:chOff x="11894820" y="-31610"/>
            <a:chExt cx="2735580" cy="1028700"/>
          </a:xfrm>
        </p:grpSpPr>
        <p:sp>
          <p:nvSpPr>
            <p:cNvPr id="9" name="TextBox 8"/>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26567" y="7696200"/>
            <a:ext cx="406400" cy="406400"/>
          </a:xfrm>
          <a:prstGeom prst="rect">
            <a:avLst/>
          </a:prstGeom>
        </p:spPr>
      </p:pic>
    </p:spTree>
    <p:extLst>
      <p:ext uri="{BB962C8B-B14F-4D97-AF65-F5344CB8AC3E}">
        <p14:creationId xmlns:p14="http://schemas.microsoft.com/office/powerpoint/2010/main" val="2467282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a:t>
            </a:r>
            <a:endParaRPr lang="en-US" dirty="0"/>
          </a:p>
        </p:txBody>
      </p:sp>
      <p:sp>
        <p:nvSpPr>
          <p:cNvPr id="9" name="Oval 8"/>
          <p:cNvSpPr>
            <a:spLocks noChangeAspect="1"/>
          </p:cNvSpPr>
          <p:nvPr/>
        </p:nvSpPr>
        <p:spPr>
          <a:xfrm>
            <a:off x="6240870" y="5372005"/>
            <a:ext cx="819947" cy="822960"/>
          </a:xfrm>
          <a:prstGeom prst="ellipse">
            <a:avLst/>
          </a:prstGeom>
          <a:solidFill>
            <a:srgbClr val="78747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5065911" y="5738012"/>
            <a:ext cx="548640" cy="550656"/>
          </a:xfrm>
          <a:prstGeom prst="ellipse">
            <a:avLst/>
          </a:prstGeom>
          <a:solidFill>
            <a:srgbClr val="78747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6711407" y="3861843"/>
            <a:ext cx="548640" cy="550656"/>
          </a:xfrm>
          <a:prstGeom prst="ellipse">
            <a:avLst/>
          </a:prstGeom>
          <a:solidFill>
            <a:srgbClr val="78747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6968" y="2867731"/>
            <a:ext cx="1545132" cy="1550809"/>
          </a:xfrm>
          <a:prstGeom prst="ellipse">
            <a:avLst/>
          </a:prstGeom>
          <a:solidFill>
            <a:srgbClr val="DDDDD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01044" y="3027533"/>
            <a:ext cx="965707" cy="969256"/>
          </a:xfrm>
          <a:prstGeom prst="ellipse">
            <a:avLst/>
          </a:prstGeom>
          <a:solidFill>
            <a:srgbClr val="00AEE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53316" y="4254140"/>
            <a:ext cx="1738273" cy="1744660"/>
          </a:xfrm>
          <a:prstGeom prst="ellipse">
            <a:avLst/>
          </a:prstGeom>
          <a:solidFill>
            <a:srgbClr val="DDDDD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52696" y="4384035"/>
            <a:ext cx="965707" cy="969256"/>
          </a:xfrm>
          <a:prstGeom prst="ellipse">
            <a:avLst/>
          </a:prstGeom>
          <a:solidFill>
            <a:srgbClr val="00AEE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766560" y="4693508"/>
            <a:ext cx="1645920" cy="1645920"/>
          </a:xfrm>
          <a:prstGeom prst="ellipse">
            <a:avLst/>
          </a:prstGeom>
          <a:solidFill>
            <a:srgbClr val="00548C"/>
          </a:solidFill>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grpSp>
        <p:nvGrpSpPr>
          <p:cNvPr id="22" name="Group 21"/>
          <p:cNvGrpSpPr/>
          <p:nvPr/>
        </p:nvGrpSpPr>
        <p:grpSpPr>
          <a:xfrm>
            <a:off x="6034008" y="1769803"/>
            <a:ext cx="1645920" cy="1645920"/>
            <a:chOff x="3037303" y="1931293"/>
            <a:chExt cx="1554480" cy="1554480"/>
          </a:xfrm>
        </p:grpSpPr>
        <p:sp>
          <p:nvSpPr>
            <p:cNvPr id="23" name="Oval 22"/>
            <p:cNvSpPr/>
            <p:nvPr/>
          </p:nvSpPr>
          <p:spPr>
            <a:xfrm>
              <a:off x="3037303" y="1931293"/>
              <a:ext cx="1554480" cy="1554480"/>
            </a:xfrm>
            <a:prstGeom prst="ellipse">
              <a:avLst/>
            </a:prstGeom>
            <a:solidFill>
              <a:srgbClr val="00548C"/>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600" dirty="0"/>
            </a:p>
          </p:txBody>
        </p:sp>
        <p:sp>
          <p:nvSpPr>
            <p:cNvPr id="24" name="Rectangle 23"/>
            <p:cNvSpPr/>
            <p:nvPr/>
          </p:nvSpPr>
          <p:spPr>
            <a:xfrm>
              <a:off x="3262991" y="2481395"/>
              <a:ext cx="1086833" cy="377882"/>
            </a:xfrm>
            <a:prstGeom prst="rect">
              <a:avLst/>
            </a:prstGeom>
          </p:spPr>
          <p:txBody>
            <a:bodyPr wrap="none">
              <a:spAutoFit/>
            </a:bodyPr>
            <a:lstStyle/>
            <a:p>
              <a:pPr algn="ctr"/>
              <a:r>
                <a:rPr lang="en-JM" sz="2000" dirty="0" smtClean="0">
                  <a:solidFill>
                    <a:schemeClr val="bg1"/>
                  </a:solidFill>
                  <a:cs typeface="Calibri"/>
                </a:rPr>
                <a:t>Medicaid</a:t>
              </a:r>
              <a:endParaRPr lang="en-JM" sz="2000" dirty="0">
                <a:solidFill>
                  <a:schemeClr val="bg1"/>
                </a:solidFill>
                <a:cs typeface="Calibri"/>
              </a:endParaRPr>
            </a:p>
          </p:txBody>
        </p:sp>
      </p:grpSp>
      <p:grpSp>
        <p:nvGrpSpPr>
          <p:cNvPr id="25" name="Group 24"/>
          <p:cNvGrpSpPr/>
          <p:nvPr/>
        </p:nvGrpSpPr>
        <p:grpSpPr>
          <a:xfrm>
            <a:off x="3007140" y="2633430"/>
            <a:ext cx="2607411" cy="2616991"/>
            <a:chOff x="1371600" y="1653674"/>
            <a:chExt cx="2607411" cy="2616991"/>
          </a:xfrm>
        </p:grpSpPr>
        <p:sp>
          <p:nvSpPr>
            <p:cNvPr id="26" name="Oval 25"/>
            <p:cNvSpPr/>
            <p:nvPr/>
          </p:nvSpPr>
          <p:spPr>
            <a:xfrm>
              <a:off x="1371600" y="1653674"/>
              <a:ext cx="2607411" cy="2616991"/>
            </a:xfrm>
            <a:prstGeom prst="ellips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600" dirty="0"/>
            </a:p>
          </p:txBody>
        </p:sp>
        <p:sp>
          <p:nvSpPr>
            <p:cNvPr id="27" name="Rectangle 26"/>
            <p:cNvSpPr/>
            <p:nvPr/>
          </p:nvSpPr>
          <p:spPr>
            <a:xfrm>
              <a:off x="1782559" y="2509491"/>
              <a:ext cx="1789610" cy="750353"/>
            </a:xfrm>
            <a:prstGeom prst="rect">
              <a:avLst/>
            </a:prstGeom>
          </p:spPr>
          <p:txBody>
            <a:bodyPr wrap="square" anchor="ctr">
              <a:spAutoFit/>
            </a:bodyPr>
            <a:lstStyle/>
            <a:p>
              <a:pPr algn="ctr"/>
              <a:r>
                <a:rPr lang="en-US" sz="2000" dirty="0" smtClean="0">
                  <a:solidFill>
                    <a:schemeClr val="bg1"/>
                  </a:solidFill>
                </a:rPr>
                <a:t>Provider Engagement</a:t>
              </a:r>
              <a:endParaRPr lang="en-US" sz="2000" dirty="0">
                <a:solidFill>
                  <a:schemeClr val="bg1"/>
                </a:solidFill>
              </a:endParaRPr>
            </a:p>
          </p:txBody>
        </p:sp>
      </p:grpSp>
      <p:grpSp>
        <p:nvGrpSpPr>
          <p:cNvPr id="28" name="Group 27"/>
          <p:cNvGrpSpPr/>
          <p:nvPr/>
        </p:nvGrpSpPr>
        <p:grpSpPr>
          <a:xfrm>
            <a:off x="3622908" y="5690660"/>
            <a:ext cx="1641851" cy="1645920"/>
            <a:chOff x="1371600" y="4920860"/>
            <a:chExt cx="1371600" cy="1371600"/>
          </a:xfrm>
        </p:grpSpPr>
        <p:sp>
          <p:nvSpPr>
            <p:cNvPr id="29" name="Oval 28"/>
            <p:cNvSpPr/>
            <p:nvPr/>
          </p:nvSpPr>
          <p:spPr>
            <a:xfrm>
              <a:off x="1371600" y="4920860"/>
              <a:ext cx="1371600" cy="1371600"/>
            </a:xfrm>
            <a:prstGeom prst="ellipse">
              <a:avLst/>
            </a:prstGeom>
            <a:solidFill>
              <a:srgbClr val="00548C"/>
            </a:solidFill>
            <a:effectLst/>
          </p:spPr>
          <p:style>
            <a:lnRef idx="1">
              <a:schemeClr val="accent1"/>
            </a:lnRef>
            <a:fillRef idx="3">
              <a:schemeClr val="accent1"/>
            </a:fillRef>
            <a:effectRef idx="2">
              <a:schemeClr val="accent1"/>
            </a:effectRef>
            <a:fontRef idx="minor">
              <a:schemeClr val="lt1"/>
            </a:fontRef>
          </p:style>
          <p:txBody>
            <a:bodyPr wrap="none" rtlCol="0" anchor="ctr">
              <a:noAutofit/>
            </a:bodyPr>
            <a:lstStyle/>
            <a:p>
              <a:pPr algn="ctr"/>
              <a:endParaRPr lang="en-US" sz="1600" dirty="0"/>
            </a:p>
          </p:txBody>
        </p:sp>
        <p:sp>
          <p:nvSpPr>
            <p:cNvPr id="30" name="Rectangle 29"/>
            <p:cNvSpPr/>
            <p:nvPr/>
          </p:nvSpPr>
          <p:spPr>
            <a:xfrm>
              <a:off x="1463669" y="5422308"/>
              <a:ext cx="1248353" cy="333425"/>
            </a:xfrm>
            <a:prstGeom prst="rect">
              <a:avLst/>
            </a:prstGeom>
          </p:spPr>
          <p:txBody>
            <a:bodyPr wrap="none" anchor="ctr">
              <a:spAutoFit/>
            </a:bodyPr>
            <a:lstStyle/>
            <a:p>
              <a:pPr algn="ctr"/>
              <a:r>
                <a:rPr lang="en-US" sz="2000" dirty="0" smtClean="0">
                  <a:solidFill>
                    <a:schemeClr val="bg1"/>
                  </a:solidFill>
                </a:rPr>
                <a:t>Marketplace</a:t>
              </a:r>
              <a:endParaRPr lang="en-US" sz="2000" dirty="0">
                <a:solidFill>
                  <a:schemeClr val="bg1"/>
                </a:solidFill>
              </a:endParaRPr>
            </a:p>
          </p:txBody>
        </p:sp>
      </p:grpSp>
      <p:sp>
        <p:nvSpPr>
          <p:cNvPr id="31" name="Rectangle 30"/>
          <p:cNvSpPr/>
          <p:nvPr/>
        </p:nvSpPr>
        <p:spPr>
          <a:xfrm>
            <a:off x="7008528" y="5268259"/>
            <a:ext cx="1171411" cy="400110"/>
          </a:xfrm>
          <a:prstGeom prst="rect">
            <a:avLst/>
          </a:prstGeom>
        </p:spPr>
        <p:txBody>
          <a:bodyPr wrap="none" anchor="ctr">
            <a:spAutoFit/>
          </a:bodyPr>
          <a:lstStyle/>
          <a:p>
            <a:pPr algn="ctr"/>
            <a:r>
              <a:rPr lang="en-US" sz="2000" dirty="0" smtClean="0">
                <a:solidFill>
                  <a:schemeClr val="bg1"/>
                </a:solidFill>
              </a:rPr>
              <a:t>Medicare</a:t>
            </a:r>
            <a:endParaRPr lang="en-US" sz="2000" dirty="0">
              <a:solidFill>
                <a:schemeClr val="bg1"/>
              </a:solidFill>
            </a:endParaRPr>
          </a:p>
        </p:txBody>
      </p:sp>
      <p:sp>
        <p:nvSpPr>
          <p:cNvPr id="32" name="Oval 31"/>
          <p:cNvSpPr>
            <a:spLocks noChangeAspect="1"/>
          </p:cNvSpPr>
          <p:nvPr/>
        </p:nvSpPr>
        <p:spPr>
          <a:xfrm>
            <a:off x="7971388" y="2548027"/>
            <a:ext cx="548640" cy="550656"/>
          </a:xfrm>
          <a:prstGeom prst="ellipse">
            <a:avLst/>
          </a:prstGeom>
          <a:solidFill>
            <a:srgbClr val="787471">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1894820" y="0"/>
            <a:ext cx="2735580" cy="975360"/>
            <a:chOff x="11894820" y="0"/>
            <a:chExt cx="2735580" cy="975360"/>
          </a:xfrm>
        </p:grpSpPr>
        <p:sp>
          <p:nvSpPr>
            <p:cNvPr id="34"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36" name="Group 35"/>
          <p:cNvGrpSpPr/>
          <p:nvPr/>
        </p:nvGrpSpPr>
        <p:grpSpPr>
          <a:xfrm>
            <a:off x="11894820" y="-31610"/>
            <a:ext cx="2735580" cy="1028700"/>
            <a:chOff x="11894820" y="-31610"/>
            <a:chExt cx="2735580" cy="1028700"/>
          </a:xfrm>
        </p:grpSpPr>
        <p:sp>
          <p:nvSpPr>
            <p:cNvPr id="37" name="TextBox 36"/>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68556" y="7558049"/>
            <a:ext cx="406400" cy="406400"/>
          </a:xfrm>
          <a:prstGeom prst="rect">
            <a:avLst/>
          </a:prstGeom>
        </p:spPr>
      </p:pic>
    </p:spTree>
    <p:extLst>
      <p:ext uri="{BB962C8B-B14F-4D97-AF65-F5344CB8AC3E}">
        <p14:creationId xmlns:p14="http://schemas.microsoft.com/office/powerpoint/2010/main" val="388220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52" y="33867"/>
            <a:ext cx="11242314" cy="997090"/>
          </a:xfrm>
        </p:spPr>
        <p:txBody>
          <a:bodyPr>
            <a:normAutofit/>
          </a:bodyPr>
          <a:lstStyle/>
          <a:p>
            <a:r>
              <a:rPr lang="en-US" dirty="0" smtClean="0"/>
              <a:t>Provider Engagement Purpose</a:t>
            </a:r>
            <a:endParaRPr lang="en-US" dirty="0"/>
          </a:p>
        </p:txBody>
      </p:sp>
      <p:pic>
        <p:nvPicPr>
          <p:cNvPr id="14" name="Picture Placeholder 19"/>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0" y="938780"/>
            <a:ext cx="11762072" cy="7290819"/>
          </a:xfrm>
          <a:prstGeom prst="rect">
            <a:avLst/>
          </a:prstGeom>
        </p:spPr>
      </p:pic>
      <p:sp>
        <p:nvSpPr>
          <p:cNvPr id="15" name="Title 5"/>
          <p:cNvSpPr txBox="1">
            <a:spLocks/>
          </p:cNvSpPr>
          <p:nvPr/>
        </p:nvSpPr>
        <p:spPr>
          <a:xfrm>
            <a:off x="457200" y="274638"/>
            <a:ext cx="8229600" cy="1143000"/>
          </a:xfrm>
          <a:prstGeom prst="rect">
            <a:avLst/>
          </a:prstGeom>
        </p:spPr>
        <p:txBody>
          <a:bodyPr vert="horz" lIns="91435" tIns="45718" rIns="91435" bIns="45718" rtlCol="0" anchor="ctr">
            <a:normAutofit/>
          </a:bodyPr>
          <a:lst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a:lstStyle>
          <a:p>
            <a:endParaRPr lang="en-US" dirty="0"/>
          </a:p>
        </p:txBody>
      </p:sp>
      <p:sp>
        <p:nvSpPr>
          <p:cNvPr id="3" name="TextBox 2"/>
          <p:cNvSpPr txBox="1"/>
          <p:nvPr/>
        </p:nvSpPr>
        <p:spPr>
          <a:xfrm>
            <a:off x="1078029" y="2772076"/>
            <a:ext cx="4186990"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b="1" i="1" dirty="0" smtClean="0">
                <a:solidFill>
                  <a:schemeClr val="bg1"/>
                </a:solidFill>
                <a:latin typeface="Arial" charset="0"/>
                <a:ea typeface="Arial" charset="0"/>
                <a:cs typeface="Arial" charset="0"/>
              </a:rPr>
              <a:t>Purpose</a:t>
            </a:r>
          </a:p>
        </p:txBody>
      </p:sp>
      <p:sp>
        <p:nvSpPr>
          <p:cNvPr id="17" name="Date Placeholder 4"/>
          <p:cNvSpPr>
            <a:spLocks noGrp="1"/>
          </p:cNvSpPr>
          <p:nvPr>
            <p:ph type="dt" sz="half" idx="4294967295"/>
          </p:nvPr>
        </p:nvSpPr>
        <p:spPr>
          <a:xfrm>
            <a:off x="272352" y="7711407"/>
            <a:ext cx="3252487" cy="257282"/>
          </a:xfrm>
          <a:prstGeom prst="rect">
            <a:avLst/>
          </a:prstGeom>
        </p:spPr>
        <p:txBody>
          <a:bodyPr/>
          <a:lstStyle/>
          <a:p>
            <a:pPr fontAlgn="base">
              <a:spcBef>
                <a:spcPct val="0"/>
              </a:spcBef>
              <a:spcAft>
                <a:spcPct val="0"/>
              </a:spcAft>
              <a:defRPr/>
            </a:pPr>
            <a:r>
              <a:rPr lang="en-US" sz="1000" dirty="0" smtClean="0">
                <a:solidFill>
                  <a:schemeClr val="bg1"/>
                </a:solidFill>
              </a:rPr>
              <a:t>Confidential and Proprietary Information</a:t>
            </a:r>
            <a:endParaRPr lang="en-US" sz="1000" dirty="0">
              <a:solidFill>
                <a:schemeClr val="bg1"/>
              </a:solidFill>
            </a:endParaRPr>
          </a:p>
        </p:txBody>
      </p:sp>
      <p:grpSp>
        <p:nvGrpSpPr>
          <p:cNvPr id="7" name="Group 6"/>
          <p:cNvGrpSpPr/>
          <p:nvPr/>
        </p:nvGrpSpPr>
        <p:grpSpPr>
          <a:xfrm>
            <a:off x="11894820" y="0"/>
            <a:ext cx="2735580" cy="975360"/>
            <a:chOff x="11894820" y="0"/>
            <a:chExt cx="2735580" cy="975360"/>
          </a:xfrm>
        </p:grpSpPr>
        <p:sp>
          <p:nvSpPr>
            <p:cNvPr id="8"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0" name="Group 9"/>
          <p:cNvGrpSpPr/>
          <p:nvPr/>
        </p:nvGrpSpPr>
        <p:grpSpPr>
          <a:xfrm>
            <a:off x="11894820" y="-31610"/>
            <a:ext cx="2735580" cy="1028700"/>
            <a:chOff x="11894820" y="-31610"/>
            <a:chExt cx="2735580" cy="1028700"/>
          </a:xfrm>
        </p:grpSpPr>
        <p:sp>
          <p:nvSpPr>
            <p:cNvPr id="11" name="TextBox 10"/>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75360" y="7636848"/>
            <a:ext cx="406400" cy="406400"/>
          </a:xfrm>
          <a:prstGeom prst="rect">
            <a:avLst/>
          </a:prstGeom>
        </p:spPr>
      </p:pic>
    </p:spTree>
    <p:extLst>
      <p:ext uri="{BB962C8B-B14F-4D97-AF65-F5344CB8AC3E}">
        <p14:creationId xmlns:p14="http://schemas.microsoft.com/office/powerpoint/2010/main" val="4041296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0" y="33867"/>
            <a:ext cx="11511815" cy="997090"/>
          </a:xfrm>
        </p:spPr>
        <p:txBody>
          <a:bodyPr>
            <a:normAutofit/>
          </a:bodyPr>
          <a:lstStyle/>
          <a:p>
            <a:r>
              <a:rPr lang="en-US" sz="3200" dirty="0"/>
              <a:t>Care1st Health Plan Arizona </a:t>
            </a:r>
            <a:r>
              <a:rPr lang="en-US" sz="3200" dirty="0" smtClean="0"/>
              <a:t>Behavioral Health Objectives</a:t>
            </a:r>
            <a:endParaRPr lang="en-US" sz="3200" dirty="0"/>
          </a:p>
        </p:txBody>
      </p:sp>
      <p:sp>
        <p:nvSpPr>
          <p:cNvPr id="9" name="TextBox 8"/>
          <p:cNvSpPr txBox="1"/>
          <p:nvPr/>
        </p:nvSpPr>
        <p:spPr>
          <a:xfrm>
            <a:off x="1969772" y="2392256"/>
            <a:ext cx="9561293" cy="381643"/>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2000" dirty="0" smtClean="0">
                <a:solidFill>
                  <a:srgbClr val="E77721"/>
                </a:solidFill>
                <a:latin typeface="Arial" panose="020B0604020202020204" pitchFamily="34" charset="0"/>
                <a:ea typeface="+mn-ea"/>
                <a:cs typeface="Arial" panose="020B0604020202020204" pitchFamily="34" charset="0"/>
              </a:rPr>
              <a:t>Improve member lives through ensuring best practices are used by providers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1969771" y="3874177"/>
            <a:ext cx="9561294" cy="689420"/>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000" dirty="0" smtClean="0">
                <a:solidFill>
                  <a:srgbClr val="E77721"/>
                </a:solidFill>
                <a:latin typeface="Arial" panose="020B0604020202020204" pitchFamily="34" charset="0"/>
                <a:ea typeface="+mn-ea"/>
                <a:cs typeface="Arial" panose="020B0604020202020204" pitchFamily="34" charset="0"/>
              </a:rPr>
              <a:t>Partner with health plans and corporate partners to develop recommendations of value based contracting</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11" name="TextBox 10"/>
          <p:cNvSpPr txBox="1"/>
          <p:nvPr/>
        </p:nvSpPr>
        <p:spPr>
          <a:xfrm>
            <a:off x="1969772" y="5762971"/>
            <a:ext cx="9561293" cy="381643"/>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000" dirty="0" smtClean="0">
                <a:solidFill>
                  <a:srgbClr val="E77721"/>
                </a:solidFill>
                <a:latin typeface="Arial" panose="020B0604020202020204" pitchFamily="34" charset="0"/>
                <a:ea typeface="+mn-ea"/>
                <a:cs typeface="Arial" panose="020B0604020202020204" pitchFamily="34" charset="0"/>
              </a:rPr>
              <a:t>Use benchmark criteria to identify preferred providers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12" name="TextBox 11"/>
          <p:cNvSpPr txBox="1"/>
          <p:nvPr/>
        </p:nvSpPr>
        <p:spPr>
          <a:xfrm>
            <a:off x="2089613" y="2469813"/>
            <a:ext cx="1127448" cy="320088"/>
          </a:xfrm>
          <a:prstGeom prst="rect">
            <a:avLst/>
          </a:prstGeom>
          <a:ln w="12700">
            <a:miter lim="400000"/>
          </a:ln>
        </p:spPr>
        <p:txBody>
          <a:bodyPr wrap="square" lIns="36576" tIns="36576" rIns="36576" bIns="36576" anchor="t" anchorCtr="0">
            <a:spAutoFit/>
          </a:bodyPr>
          <a:lstStyle>
            <a:lvl1pPr algn="just">
              <a:defRPr sz="1700">
                <a:solidFill>
                  <a:schemeClr val="tx1"/>
                </a:solidFill>
                <a:ea typeface="Lato Regular"/>
                <a:cs typeface="Lato Regular"/>
              </a:defRPr>
            </a:lvl1pPr>
          </a:lstStyle>
          <a:p>
            <a:endParaRPr lang="en-US" sz="1600" b="1" dirty="0">
              <a:solidFill>
                <a:schemeClr val="tx1">
                  <a:lumMod val="50000"/>
                </a:schemeClr>
              </a:solidFill>
              <a:latin typeface="+mj-lt"/>
              <a:ea typeface="Calibri"/>
              <a:cs typeface="Lato Black"/>
            </a:endParaRPr>
          </a:p>
        </p:txBody>
      </p:sp>
      <p:pic>
        <p:nvPicPr>
          <p:cNvPr id="13" name="Picture 12"/>
          <p:cNvPicPr preferRelativeResize="0">
            <a:picLocks/>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0359" y="2300158"/>
            <a:ext cx="548640" cy="548640"/>
          </a:xfrm>
          <a:prstGeom prst="rect">
            <a:avLst/>
          </a:prstGeom>
        </p:spPr>
      </p:pic>
      <p:pic>
        <p:nvPicPr>
          <p:cNvPr id="14" name="Picture 13"/>
          <p:cNvPicPr>
            <a:picLocks/>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0359" y="3978263"/>
            <a:ext cx="548640" cy="548640"/>
          </a:xfrm>
          <a:prstGeom prst="rect">
            <a:avLst/>
          </a:prstGeom>
        </p:spPr>
      </p:pic>
      <p:pic>
        <p:nvPicPr>
          <p:cNvPr id="15" name="Picture 14"/>
          <p:cNvPicPr>
            <a:picLocks/>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0359" y="5679473"/>
            <a:ext cx="548640" cy="548640"/>
          </a:xfrm>
          <a:prstGeom prst="rect">
            <a:avLst/>
          </a:prstGeom>
        </p:spPr>
      </p:pic>
      <p:sp>
        <p:nvSpPr>
          <p:cNvPr id="16" name="Shape 49"/>
          <p:cNvSpPr/>
          <p:nvPr/>
        </p:nvSpPr>
        <p:spPr>
          <a:xfrm>
            <a:off x="1233106" y="3410550"/>
            <a:ext cx="10297959"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pPr lvl="0">
              <a:defRPr sz="2400"/>
            </a:pPr>
            <a:endParaRPr b="1" dirty="0">
              <a:latin typeface="Lato Regular"/>
              <a:ea typeface="Lato Regular"/>
              <a:cs typeface="Lato Regular"/>
            </a:endParaRPr>
          </a:p>
        </p:txBody>
      </p:sp>
      <p:sp>
        <p:nvSpPr>
          <p:cNvPr id="19" name="Shape 49"/>
          <p:cNvSpPr/>
          <p:nvPr/>
        </p:nvSpPr>
        <p:spPr>
          <a:xfrm>
            <a:off x="1250756" y="5266626"/>
            <a:ext cx="10297959"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pPr lvl="0">
              <a:defRPr sz="2400"/>
            </a:pPr>
            <a:endParaRPr b="1" dirty="0">
              <a:latin typeface="Lato Regular"/>
              <a:ea typeface="Lato Regular"/>
              <a:cs typeface="Lato Regular"/>
            </a:endParaRPr>
          </a:p>
        </p:txBody>
      </p:sp>
      <p:grpSp>
        <p:nvGrpSpPr>
          <p:cNvPr id="17" name="Group 16"/>
          <p:cNvGrpSpPr/>
          <p:nvPr/>
        </p:nvGrpSpPr>
        <p:grpSpPr>
          <a:xfrm>
            <a:off x="11894820" y="0"/>
            <a:ext cx="2735580" cy="975360"/>
            <a:chOff x="11894820" y="0"/>
            <a:chExt cx="2735580" cy="975360"/>
          </a:xfrm>
        </p:grpSpPr>
        <p:sp>
          <p:nvSpPr>
            <p:cNvPr id="18"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21" name="Group 20"/>
          <p:cNvGrpSpPr/>
          <p:nvPr/>
        </p:nvGrpSpPr>
        <p:grpSpPr>
          <a:xfrm>
            <a:off x="11894820" y="-31610"/>
            <a:ext cx="2735580" cy="1028700"/>
            <a:chOff x="11894820" y="-31610"/>
            <a:chExt cx="2735580" cy="1028700"/>
          </a:xfrm>
        </p:grpSpPr>
        <p:sp>
          <p:nvSpPr>
            <p:cNvPr id="22" name="TextBox 21"/>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12000" y="3911600"/>
            <a:ext cx="406400" cy="406400"/>
          </a:xfrm>
          <a:prstGeom prst="rect">
            <a:avLst/>
          </a:prstGeom>
        </p:spPr>
      </p:pic>
      <p:pic>
        <p:nvPicPr>
          <p:cNvPr id="2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675360" y="7636848"/>
            <a:ext cx="406400" cy="406400"/>
          </a:xfrm>
          <a:prstGeom prst="rect">
            <a:avLst/>
          </a:prstGeom>
        </p:spPr>
      </p:pic>
    </p:spTree>
    <p:extLst>
      <p:ext uri="{BB962C8B-B14F-4D97-AF65-F5344CB8AC3E}">
        <p14:creationId xmlns:p14="http://schemas.microsoft.com/office/powerpoint/2010/main" val="116799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312"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3867"/>
            <a:ext cx="11605260" cy="956734"/>
          </a:xfrm>
        </p:spPr>
        <p:txBody>
          <a:bodyPr>
            <a:noAutofit/>
          </a:bodyPr>
          <a:lstStyle/>
          <a:p>
            <a:r>
              <a:rPr lang="en-US" sz="4000" dirty="0" smtClean="0"/>
              <a:t>Provider Objectives</a:t>
            </a:r>
            <a:endParaRPr lang="en-US" sz="4000" dirty="0"/>
          </a:p>
        </p:txBody>
      </p:sp>
      <p:grpSp>
        <p:nvGrpSpPr>
          <p:cNvPr id="6" name="Group 5"/>
          <p:cNvGrpSpPr/>
          <p:nvPr/>
        </p:nvGrpSpPr>
        <p:grpSpPr>
          <a:xfrm>
            <a:off x="1286483" y="2554639"/>
            <a:ext cx="10302238" cy="3891263"/>
            <a:chOff x="624049" y="2153873"/>
            <a:chExt cx="7622697" cy="3891263"/>
          </a:xfrm>
        </p:grpSpPr>
        <p:sp>
          <p:nvSpPr>
            <p:cNvPr id="7" name="TextBox 6"/>
            <p:cNvSpPr txBox="1"/>
            <p:nvPr/>
          </p:nvSpPr>
          <p:spPr>
            <a:xfrm>
              <a:off x="1341430" y="2315513"/>
              <a:ext cx="6905316" cy="381643"/>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pPr defTabSz="665665">
                <a:spcBef>
                  <a:spcPct val="20000"/>
                </a:spcBef>
              </a:pPr>
              <a:r>
                <a:rPr lang="en-US" sz="2000" dirty="0" smtClean="0">
                  <a:solidFill>
                    <a:srgbClr val="E77721"/>
                  </a:solidFill>
                  <a:latin typeface="Arial" panose="020B0604020202020204" pitchFamily="34" charset="0"/>
                  <a:ea typeface="+mn-ea"/>
                  <a:cs typeface="Arial" panose="020B0604020202020204" pitchFamily="34" charset="0"/>
                </a:rPr>
                <a:t>Increase use of best practices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1341431" y="3313286"/>
              <a:ext cx="4628113" cy="381643"/>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000" dirty="0" smtClean="0">
                  <a:solidFill>
                    <a:srgbClr val="E77721"/>
                  </a:solidFill>
                  <a:latin typeface="Arial" panose="020B0604020202020204" pitchFamily="34" charset="0"/>
                  <a:ea typeface="+mn-ea"/>
                  <a:cs typeface="Arial" panose="020B0604020202020204" pitchFamily="34" charset="0"/>
                </a:rPr>
                <a:t>Improved clinical outcomes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9" name="TextBox 8"/>
            <p:cNvSpPr txBox="1"/>
            <p:nvPr/>
          </p:nvSpPr>
          <p:spPr>
            <a:xfrm>
              <a:off x="1341430" y="4422126"/>
              <a:ext cx="6905315" cy="689420"/>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000" dirty="0" smtClean="0">
                  <a:solidFill>
                    <a:srgbClr val="E77721"/>
                  </a:solidFill>
                  <a:latin typeface="Arial" panose="020B0604020202020204" pitchFamily="34" charset="0"/>
                  <a:ea typeface="+mn-ea"/>
                  <a:cs typeface="Arial" panose="020B0604020202020204" pitchFamily="34" charset="0"/>
                </a:rPr>
                <a:t>Encourage request for the right services at the right time, frequency, and duration to decrease denial rates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1341432" y="5585831"/>
              <a:ext cx="3934120" cy="381643"/>
            </a:xfrm>
            <a:prstGeom prst="rect">
              <a:avLst/>
            </a:prstGeom>
            <a:ln w="12700">
              <a:miter lim="400000"/>
            </a:ln>
          </p:spPr>
          <p:txBody>
            <a:bodyPr wrap="square" lIns="36576" tIns="36576" rIns="36576" bIns="36576" anchor="t" anchorCtr="0">
              <a:spAutoFit/>
            </a:bodyPr>
            <a:lstStyle>
              <a:lvl1pPr algn="l">
                <a:defRPr sz="1600">
                  <a:solidFill>
                    <a:schemeClr val="bg1">
                      <a:lumMod val="65000"/>
                    </a:schemeClr>
                  </a:solidFill>
                  <a:ea typeface="Lato Regular"/>
                  <a:cs typeface="Lato Regular"/>
                </a:defRPr>
              </a:lvl1pPr>
            </a:lstStyle>
            <a:p>
              <a:r>
                <a:rPr lang="en-US" sz="2000" dirty="0" smtClean="0">
                  <a:solidFill>
                    <a:srgbClr val="E77721"/>
                  </a:solidFill>
                  <a:latin typeface="Arial" panose="020B0604020202020204" pitchFamily="34" charset="0"/>
                  <a:ea typeface="+mn-ea"/>
                  <a:cs typeface="Arial" panose="020B0604020202020204" pitchFamily="34" charset="0"/>
                </a:rPr>
                <a:t>Achieve other Benchmarks</a:t>
              </a:r>
              <a:endParaRPr lang="en-US" sz="2000" dirty="0">
                <a:solidFill>
                  <a:srgbClr val="E77721"/>
                </a:solidFill>
                <a:latin typeface="Arial" panose="020B0604020202020204" pitchFamily="34" charset="0"/>
                <a:ea typeface="+mn-ea"/>
                <a:cs typeface="Arial" panose="020B0604020202020204" pitchFamily="34" charset="0"/>
              </a:endParaRPr>
            </a:p>
          </p:txBody>
        </p:sp>
        <p:sp>
          <p:nvSpPr>
            <p:cNvPr id="11" name="Shape 49"/>
            <p:cNvSpPr/>
            <p:nvPr/>
          </p:nvSpPr>
          <p:spPr>
            <a:xfrm>
              <a:off x="624049" y="2955912"/>
              <a:ext cx="4967996"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pPr lvl="0">
                <a:defRPr sz="2400"/>
              </a:pPr>
              <a:endParaRPr dirty="0">
                <a:latin typeface="Lato Regular"/>
                <a:ea typeface="Lato Regular"/>
                <a:cs typeface="Lato Regular"/>
              </a:endParaRPr>
            </a:p>
          </p:txBody>
        </p:sp>
        <p:sp>
          <p:nvSpPr>
            <p:cNvPr id="12" name="Shape 49"/>
            <p:cNvSpPr/>
            <p:nvPr/>
          </p:nvSpPr>
          <p:spPr>
            <a:xfrm>
              <a:off x="624049" y="4131001"/>
              <a:ext cx="4967996"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13" name="Shape 49"/>
            <p:cNvSpPr/>
            <p:nvPr/>
          </p:nvSpPr>
          <p:spPr>
            <a:xfrm>
              <a:off x="624049" y="5273243"/>
              <a:ext cx="4967996" cy="0"/>
            </a:xfrm>
            <a:prstGeom prst="line">
              <a:avLst/>
            </a:prstGeom>
            <a:ln/>
          </p:spPr>
          <p:style>
            <a:lnRef idx="1">
              <a:schemeClr val="accent1"/>
            </a:lnRef>
            <a:fillRef idx="0">
              <a:schemeClr val="accent1"/>
            </a:fillRef>
            <a:effectRef idx="0">
              <a:schemeClr val="accent1"/>
            </a:effectRef>
            <a:fontRef idx="minor">
              <a:schemeClr val="tx1"/>
            </a:fontRef>
          </p:style>
          <p:txBody>
            <a:bodyPr lIns="36576" tIns="36576" rIns="36576" bIns="36576">
              <a:noAutofit/>
            </a:bodyPr>
            <a:lstStyle/>
            <a:p>
              <a:endParaRPr sz="2400" dirty="0">
                <a:latin typeface="Lato Regular"/>
                <a:ea typeface="Lato Regular"/>
                <a:cs typeface="Lato Regular"/>
              </a:endParaRPr>
            </a:p>
          </p:txBody>
        </p:sp>
        <p:sp>
          <p:nvSpPr>
            <p:cNvPr id="14" name="TextBox 13"/>
            <p:cNvSpPr txBox="1"/>
            <p:nvPr/>
          </p:nvSpPr>
          <p:spPr>
            <a:xfrm>
              <a:off x="1430034" y="2153873"/>
              <a:ext cx="833562" cy="320088"/>
            </a:xfrm>
            <a:prstGeom prst="rect">
              <a:avLst/>
            </a:prstGeom>
            <a:ln w="12700">
              <a:miter lim="400000"/>
            </a:ln>
          </p:spPr>
          <p:txBody>
            <a:bodyPr wrap="square" lIns="36576" tIns="36576" rIns="36576" bIns="36576" anchor="t" anchorCtr="0">
              <a:spAutoFit/>
            </a:bodyPr>
            <a:lstStyle>
              <a:lvl1pPr algn="just">
                <a:defRPr sz="1700">
                  <a:solidFill>
                    <a:schemeClr val="tx1"/>
                  </a:solidFill>
                  <a:ea typeface="Lato Regular"/>
                  <a:cs typeface="Lato Regular"/>
                </a:defRPr>
              </a:lvl1pPr>
            </a:lstStyle>
            <a:p>
              <a:endParaRPr lang="en-US" sz="1600" b="1" dirty="0">
                <a:solidFill>
                  <a:schemeClr val="tx1">
                    <a:lumMod val="50000"/>
                  </a:schemeClr>
                </a:solidFill>
                <a:latin typeface="+mj-lt"/>
                <a:ea typeface="Calibri"/>
                <a:cs typeface="Lato Black"/>
              </a:endParaRPr>
            </a:p>
          </p:txBody>
        </p:sp>
        <p:grpSp>
          <p:nvGrpSpPr>
            <p:cNvPr id="15" name="Group 14"/>
            <p:cNvGrpSpPr/>
            <p:nvPr/>
          </p:nvGrpSpPr>
          <p:grpSpPr>
            <a:xfrm>
              <a:off x="673832" y="2175905"/>
              <a:ext cx="405942" cy="3869231"/>
              <a:chOff x="697345" y="2272185"/>
              <a:chExt cx="405942" cy="3869231"/>
            </a:xfrm>
          </p:grpSpPr>
          <p:pic>
            <p:nvPicPr>
              <p:cNvPr id="16" name="Picture 15"/>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345" y="2272185"/>
                <a:ext cx="405942" cy="548640"/>
              </a:xfrm>
              <a:prstGeom prst="rect">
                <a:avLst/>
              </a:prstGeom>
            </p:spPr>
          </p:pic>
          <p:pic>
            <p:nvPicPr>
              <p:cNvPr id="17" name="Picture 16"/>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345" y="3380196"/>
                <a:ext cx="405942" cy="548640"/>
              </a:xfrm>
              <a:prstGeom prst="rect">
                <a:avLst/>
              </a:prstGeom>
            </p:spPr>
          </p:pic>
          <p:pic>
            <p:nvPicPr>
              <p:cNvPr id="18" name="Picture 17"/>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345" y="4516221"/>
                <a:ext cx="405942" cy="548640"/>
              </a:xfrm>
              <a:prstGeom prst="rect">
                <a:avLst/>
              </a:prstGeom>
            </p:spPr>
          </p:pic>
          <p:pic>
            <p:nvPicPr>
              <p:cNvPr id="19" name="Picture 18"/>
              <p:cNvPicPr>
                <a:picLocks/>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345" y="5592776"/>
                <a:ext cx="405942" cy="548640"/>
              </a:xfrm>
              <a:prstGeom prst="rect">
                <a:avLst/>
              </a:prstGeom>
            </p:spPr>
          </p:pic>
        </p:grpSp>
      </p:grpSp>
      <p:grpSp>
        <p:nvGrpSpPr>
          <p:cNvPr id="20" name="Group 19"/>
          <p:cNvGrpSpPr/>
          <p:nvPr/>
        </p:nvGrpSpPr>
        <p:grpSpPr>
          <a:xfrm>
            <a:off x="11894820" y="0"/>
            <a:ext cx="2735580" cy="975360"/>
            <a:chOff x="11894820" y="0"/>
            <a:chExt cx="2735580" cy="975360"/>
          </a:xfrm>
        </p:grpSpPr>
        <p:sp>
          <p:nvSpPr>
            <p:cNvPr id="21"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23" name="Group 22"/>
          <p:cNvGrpSpPr/>
          <p:nvPr/>
        </p:nvGrpSpPr>
        <p:grpSpPr>
          <a:xfrm>
            <a:off x="11894820" y="-31610"/>
            <a:ext cx="2735580" cy="1028700"/>
            <a:chOff x="11894820" y="-31610"/>
            <a:chExt cx="2735580" cy="1028700"/>
          </a:xfrm>
        </p:grpSpPr>
        <p:sp>
          <p:nvSpPr>
            <p:cNvPr id="24" name="TextBox 23"/>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86297" y="7489687"/>
            <a:ext cx="406400" cy="406400"/>
          </a:xfrm>
          <a:prstGeom prst="rect">
            <a:avLst/>
          </a:prstGeom>
        </p:spPr>
      </p:pic>
    </p:spTree>
    <p:extLst>
      <p:ext uri="{BB962C8B-B14F-4D97-AF65-F5344CB8AC3E}">
        <p14:creationId xmlns:p14="http://schemas.microsoft.com/office/powerpoint/2010/main" val="1474332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ChangeAspect="1"/>
          </p:cNvPicPr>
          <p:nvPr/>
        </p:nvPicPr>
        <p:blipFill rotWithShape="1">
          <a:blip r:embed="rId5" cstate="print">
            <a:extLst>
              <a:ext uri="{28A0092B-C50C-407E-A947-70E740481C1C}">
                <a14:useLocalDpi xmlns:a14="http://schemas.microsoft.com/office/drawing/2010/main" val="0"/>
              </a:ext>
            </a:extLst>
          </a:blip>
          <a:srcRect l="323" t="3097" r="1" b="4962"/>
          <a:stretch/>
        </p:blipFill>
        <p:spPr>
          <a:xfrm>
            <a:off x="22860" y="990601"/>
            <a:ext cx="11734800" cy="7216139"/>
          </a:xfrm>
          <a:prstGeom prst="rect">
            <a:avLst/>
          </a:prstGeom>
        </p:spPr>
      </p:pic>
      <p:sp>
        <p:nvSpPr>
          <p:cNvPr id="21" name="Freeform 20"/>
          <p:cNvSpPr/>
          <p:nvPr/>
        </p:nvSpPr>
        <p:spPr>
          <a:xfrm>
            <a:off x="11925882" y="1726220"/>
            <a:ext cx="2613272" cy="891023"/>
          </a:xfrm>
          <a:custGeom>
            <a:avLst/>
            <a:gdLst>
              <a:gd name="connsiteX0" fmla="*/ 0 w 2613272"/>
              <a:gd name="connsiteY0" fmla="*/ 0 h 891023"/>
              <a:gd name="connsiteX1" fmla="*/ 2613272 w 2613272"/>
              <a:gd name="connsiteY1" fmla="*/ 0 h 891023"/>
              <a:gd name="connsiteX2" fmla="*/ 2613272 w 2613272"/>
              <a:gd name="connsiteY2" fmla="*/ 891023 h 891023"/>
              <a:gd name="connsiteX3" fmla="*/ 0 w 2613272"/>
              <a:gd name="connsiteY3" fmla="*/ 891023 h 891023"/>
              <a:gd name="connsiteX4" fmla="*/ 0 w 2613272"/>
              <a:gd name="connsiteY4" fmla="*/ 0 h 89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272" h="891023">
                <a:moveTo>
                  <a:pt x="0" y="0"/>
                </a:moveTo>
                <a:lnTo>
                  <a:pt x="2613272" y="0"/>
                </a:lnTo>
                <a:lnTo>
                  <a:pt x="2613272" y="891023"/>
                </a:lnTo>
                <a:lnTo>
                  <a:pt x="0" y="891023"/>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Data</a:t>
            </a:r>
            <a:endParaRPr lang="en-US" sz="3200" kern="1200" dirty="0"/>
          </a:p>
        </p:txBody>
      </p:sp>
      <p:sp>
        <p:nvSpPr>
          <p:cNvPr id="22" name="Freeform 21"/>
          <p:cNvSpPr/>
          <p:nvPr/>
        </p:nvSpPr>
        <p:spPr>
          <a:xfrm>
            <a:off x="11925882" y="3433100"/>
            <a:ext cx="2613272" cy="891023"/>
          </a:xfrm>
          <a:custGeom>
            <a:avLst/>
            <a:gdLst>
              <a:gd name="connsiteX0" fmla="*/ 0 w 2613272"/>
              <a:gd name="connsiteY0" fmla="*/ 0 h 891023"/>
              <a:gd name="connsiteX1" fmla="*/ 2613272 w 2613272"/>
              <a:gd name="connsiteY1" fmla="*/ 0 h 891023"/>
              <a:gd name="connsiteX2" fmla="*/ 2613272 w 2613272"/>
              <a:gd name="connsiteY2" fmla="*/ 891023 h 891023"/>
              <a:gd name="connsiteX3" fmla="*/ 0 w 2613272"/>
              <a:gd name="connsiteY3" fmla="*/ 891023 h 891023"/>
              <a:gd name="connsiteX4" fmla="*/ 0 w 2613272"/>
              <a:gd name="connsiteY4" fmla="*/ 0 h 89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272" h="891023">
                <a:moveTo>
                  <a:pt x="0" y="0"/>
                </a:moveTo>
                <a:lnTo>
                  <a:pt x="2613272" y="0"/>
                </a:lnTo>
                <a:lnTo>
                  <a:pt x="2613272" y="891023"/>
                </a:lnTo>
                <a:lnTo>
                  <a:pt x="0" y="891023"/>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Outreach</a:t>
            </a:r>
            <a:endParaRPr lang="en-US" sz="3200" kern="1200" dirty="0"/>
          </a:p>
        </p:txBody>
      </p:sp>
      <p:sp>
        <p:nvSpPr>
          <p:cNvPr id="23" name="Freeform 22"/>
          <p:cNvSpPr/>
          <p:nvPr/>
        </p:nvSpPr>
        <p:spPr>
          <a:xfrm>
            <a:off x="11925882" y="5031725"/>
            <a:ext cx="2613272" cy="891023"/>
          </a:xfrm>
          <a:custGeom>
            <a:avLst/>
            <a:gdLst>
              <a:gd name="connsiteX0" fmla="*/ 0 w 2613272"/>
              <a:gd name="connsiteY0" fmla="*/ 0 h 891023"/>
              <a:gd name="connsiteX1" fmla="*/ 2613272 w 2613272"/>
              <a:gd name="connsiteY1" fmla="*/ 0 h 891023"/>
              <a:gd name="connsiteX2" fmla="*/ 2613272 w 2613272"/>
              <a:gd name="connsiteY2" fmla="*/ 891023 h 891023"/>
              <a:gd name="connsiteX3" fmla="*/ 0 w 2613272"/>
              <a:gd name="connsiteY3" fmla="*/ 891023 h 891023"/>
              <a:gd name="connsiteX4" fmla="*/ 0 w 2613272"/>
              <a:gd name="connsiteY4" fmla="*/ 0 h 89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272" h="891023">
                <a:moveTo>
                  <a:pt x="0" y="0"/>
                </a:moveTo>
                <a:lnTo>
                  <a:pt x="2613272" y="0"/>
                </a:lnTo>
                <a:lnTo>
                  <a:pt x="2613272" y="891023"/>
                </a:lnTo>
                <a:lnTo>
                  <a:pt x="0" y="891023"/>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Consultation</a:t>
            </a:r>
            <a:endParaRPr lang="en-US" sz="3200" kern="1200" dirty="0"/>
          </a:p>
        </p:txBody>
      </p:sp>
      <p:sp>
        <p:nvSpPr>
          <p:cNvPr id="24" name="Freeform 23"/>
          <p:cNvSpPr/>
          <p:nvPr/>
        </p:nvSpPr>
        <p:spPr>
          <a:xfrm>
            <a:off x="11925882" y="6635052"/>
            <a:ext cx="2613272" cy="891023"/>
          </a:xfrm>
          <a:custGeom>
            <a:avLst/>
            <a:gdLst>
              <a:gd name="connsiteX0" fmla="*/ 0 w 2613272"/>
              <a:gd name="connsiteY0" fmla="*/ 0 h 891023"/>
              <a:gd name="connsiteX1" fmla="*/ 2613272 w 2613272"/>
              <a:gd name="connsiteY1" fmla="*/ 0 h 891023"/>
              <a:gd name="connsiteX2" fmla="*/ 2613272 w 2613272"/>
              <a:gd name="connsiteY2" fmla="*/ 891023 h 891023"/>
              <a:gd name="connsiteX3" fmla="*/ 0 w 2613272"/>
              <a:gd name="connsiteY3" fmla="*/ 891023 h 891023"/>
              <a:gd name="connsiteX4" fmla="*/ 0 w 2613272"/>
              <a:gd name="connsiteY4" fmla="*/ 0 h 89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272" h="891023">
                <a:moveTo>
                  <a:pt x="0" y="0"/>
                </a:moveTo>
                <a:lnTo>
                  <a:pt x="2613272" y="0"/>
                </a:lnTo>
                <a:lnTo>
                  <a:pt x="2613272" y="891023"/>
                </a:lnTo>
                <a:lnTo>
                  <a:pt x="0" y="891023"/>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t>Training</a:t>
            </a:r>
            <a:endParaRPr lang="en-US" sz="3200" kern="1200" dirty="0"/>
          </a:p>
        </p:txBody>
      </p:sp>
      <p:grpSp>
        <p:nvGrpSpPr>
          <p:cNvPr id="7" name="Group 6"/>
          <p:cNvGrpSpPr/>
          <p:nvPr/>
        </p:nvGrpSpPr>
        <p:grpSpPr>
          <a:xfrm>
            <a:off x="11925882" y="0"/>
            <a:ext cx="2735580" cy="975360"/>
            <a:chOff x="11894820" y="0"/>
            <a:chExt cx="2735580" cy="975360"/>
          </a:xfrm>
        </p:grpSpPr>
        <p:sp>
          <p:nvSpPr>
            <p:cNvPr id="8" name="TextBox 3"/>
            <p:cNvSpPr txBox="1"/>
            <p:nvPr/>
          </p:nvSpPr>
          <p:spPr>
            <a:xfrm>
              <a:off x="11894820" y="0"/>
              <a:ext cx="2735580" cy="975360"/>
            </a:xfrm>
            <a:prstGeom prst="rect">
              <a:avLst/>
            </a:prstGeom>
            <a:solidFill>
              <a:srgbClr val="E77721"/>
            </a:solidFill>
          </p:spPr>
          <p:txBody>
            <a:bodyPr wrap="square" rtlCol="0">
              <a:spAutoFit/>
            </a:bodyPr>
            <a:lstStyle>
              <a:defPPr>
                <a:defRPr lang="en-US"/>
              </a:defPPr>
              <a:lvl1pPr marL="0" algn="l" defTabSz="653077" rtl="0" eaLnBrk="1" latinLnBrk="0" hangingPunct="1">
                <a:defRPr sz="2600" kern="1200">
                  <a:solidFill>
                    <a:schemeClr val="tx1"/>
                  </a:solidFill>
                  <a:latin typeface="+mn-lt"/>
                  <a:ea typeface="+mn-ea"/>
                  <a:cs typeface="+mn-cs"/>
                </a:defRPr>
              </a:lvl1pPr>
              <a:lvl2pPr marL="653077" algn="l" defTabSz="653077" rtl="0" eaLnBrk="1" latinLnBrk="0" hangingPunct="1">
                <a:defRPr sz="2600" kern="1200">
                  <a:solidFill>
                    <a:schemeClr val="tx1"/>
                  </a:solidFill>
                  <a:latin typeface="+mn-lt"/>
                  <a:ea typeface="+mn-ea"/>
                  <a:cs typeface="+mn-cs"/>
                </a:defRPr>
              </a:lvl2pPr>
              <a:lvl3pPr marL="1306155" algn="l" defTabSz="653077" rtl="0" eaLnBrk="1" latinLnBrk="0" hangingPunct="1">
                <a:defRPr sz="2600" kern="1200">
                  <a:solidFill>
                    <a:schemeClr val="tx1"/>
                  </a:solidFill>
                  <a:latin typeface="+mn-lt"/>
                  <a:ea typeface="+mn-ea"/>
                  <a:cs typeface="+mn-cs"/>
                </a:defRPr>
              </a:lvl3pPr>
              <a:lvl4pPr marL="1959233" algn="l" defTabSz="653077" rtl="0" eaLnBrk="1" latinLnBrk="0" hangingPunct="1">
                <a:defRPr sz="2600" kern="1200">
                  <a:solidFill>
                    <a:schemeClr val="tx1"/>
                  </a:solidFill>
                  <a:latin typeface="+mn-lt"/>
                  <a:ea typeface="+mn-ea"/>
                  <a:cs typeface="+mn-cs"/>
                </a:defRPr>
              </a:lvl4pPr>
              <a:lvl5pPr marL="2612311" algn="l" defTabSz="653077" rtl="0" eaLnBrk="1" latinLnBrk="0" hangingPunct="1">
                <a:defRPr sz="2600" kern="1200">
                  <a:solidFill>
                    <a:schemeClr val="tx1"/>
                  </a:solidFill>
                  <a:latin typeface="+mn-lt"/>
                  <a:ea typeface="+mn-ea"/>
                  <a:cs typeface="+mn-cs"/>
                </a:defRPr>
              </a:lvl5pPr>
              <a:lvl6pPr marL="3265388" algn="l" defTabSz="653077" rtl="0" eaLnBrk="1" latinLnBrk="0" hangingPunct="1">
                <a:defRPr sz="2600" kern="1200">
                  <a:solidFill>
                    <a:schemeClr val="tx1"/>
                  </a:solidFill>
                  <a:latin typeface="+mn-lt"/>
                  <a:ea typeface="+mn-ea"/>
                  <a:cs typeface="+mn-cs"/>
                </a:defRPr>
              </a:lvl6pPr>
              <a:lvl7pPr marL="3918465" algn="l" defTabSz="653077" rtl="0" eaLnBrk="1" latinLnBrk="0" hangingPunct="1">
                <a:defRPr sz="2600" kern="1200">
                  <a:solidFill>
                    <a:schemeClr val="tx1"/>
                  </a:solidFill>
                  <a:latin typeface="+mn-lt"/>
                  <a:ea typeface="+mn-ea"/>
                  <a:cs typeface="+mn-cs"/>
                </a:defRPr>
              </a:lvl7pPr>
              <a:lvl8pPr marL="4571543" algn="l" defTabSz="653077" rtl="0" eaLnBrk="1" latinLnBrk="0" hangingPunct="1">
                <a:defRPr sz="2600" kern="1200">
                  <a:solidFill>
                    <a:schemeClr val="tx1"/>
                  </a:solidFill>
                  <a:latin typeface="+mn-lt"/>
                  <a:ea typeface="+mn-ea"/>
                  <a:cs typeface="+mn-cs"/>
                </a:defRPr>
              </a:lvl8pPr>
              <a:lvl9pPr marL="5224620" algn="l" defTabSz="653077" rtl="0" eaLnBrk="1" latinLnBrk="0" hangingPunct="1">
                <a:defRPr sz="2600" kern="1200">
                  <a:solidFill>
                    <a:schemeClr val="tx1"/>
                  </a:solidFill>
                  <a:latin typeface="+mn-lt"/>
                  <a:ea typeface="+mn-ea"/>
                  <a:cs typeface="+mn-cs"/>
                </a:defRPr>
              </a:lvl9pPr>
            </a:lstStyle>
            <a:p>
              <a:endParaRPr lang="en-US" dirty="0" smtClean="0">
                <a:latin typeface="Arial" charset="0"/>
                <a:ea typeface="Arial" charset="0"/>
                <a:cs typeface="Arial"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6031" y="0"/>
              <a:ext cx="1846936" cy="886742"/>
            </a:xfrm>
            <a:prstGeom prst="rect">
              <a:avLst/>
            </a:prstGeom>
          </p:spPr>
        </p:pic>
      </p:grpSp>
      <p:grpSp>
        <p:nvGrpSpPr>
          <p:cNvPr id="10" name="Group 9"/>
          <p:cNvGrpSpPr/>
          <p:nvPr/>
        </p:nvGrpSpPr>
        <p:grpSpPr>
          <a:xfrm>
            <a:off x="11894820" y="-31610"/>
            <a:ext cx="2735580" cy="1028700"/>
            <a:chOff x="11894820" y="-31610"/>
            <a:chExt cx="2735580" cy="1028700"/>
          </a:xfrm>
        </p:grpSpPr>
        <p:sp>
          <p:nvSpPr>
            <p:cNvPr id="11" name="TextBox 10"/>
            <p:cNvSpPr txBox="1"/>
            <p:nvPr/>
          </p:nvSpPr>
          <p:spPr>
            <a:xfrm>
              <a:off x="11894820" y="-31610"/>
              <a:ext cx="2735580" cy="1028700"/>
            </a:xfrm>
            <a:prstGeom prst="rect">
              <a:avLst/>
            </a:prstGeom>
            <a:solidFill>
              <a:srgbClr val="E77721"/>
            </a:solidFill>
          </p:spPr>
          <p:txBody>
            <a:bodyPr wrap="square" rtlCol="0">
              <a:spAutoFit/>
            </a:bodyPr>
            <a:lstStyle/>
            <a:p>
              <a:endParaRPr lang="en-US" dirty="0" smtClean="0">
                <a:latin typeface="Arial" charset="0"/>
                <a:ea typeface="Arial" charset="0"/>
                <a:cs typeface="Arial"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1037" y="65688"/>
              <a:ext cx="1790723" cy="834103"/>
            </a:xfrm>
            <a:prstGeom prst="rect">
              <a:avLst/>
            </a:prstGeom>
          </p:spPr>
        </p:pic>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93672" y="7800340"/>
            <a:ext cx="406400" cy="406400"/>
          </a:xfrm>
          <a:prstGeom prst="rect">
            <a:avLst/>
          </a:prstGeom>
        </p:spPr>
      </p:pic>
    </p:spTree>
    <p:extLst>
      <p:ext uri="{BB962C8B-B14F-4D97-AF65-F5344CB8AC3E}">
        <p14:creationId xmlns:p14="http://schemas.microsoft.com/office/powerpoint/2010/main" val="38912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2533"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21" grpId="0" animBg="1"/>
      <p:bldP spid="22" grpId="0" animBg="1"/>
      <p:bldP spid="23" grpId="0" animBg="1"/>
      <p:bldP spid="24" grpId="0" animBg="1"/>
    </p:bldLst>
  </p:timing>
</p:sld>
</file>

<file path=ppt/theme/theme1.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4DCD64554AC34A9F6C52D61D3F5336" ma:contentTypeVersion="5" ma:contentTypeDescription="Create a new document." ma:contentTypeScope="" ma:versionID="9d5e8e6a0e98c15218dff54eb3b20f8e">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9A1FC4-6B83-4747-B64C-9DA4F525654B}">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6B374595-ADF7-44CF-B51C-AB6B6752F11C}">
  <ds:schemaRefs>
    <ds:schemaRef ds:uri="http://schemas.microsoft.com/sharepoint/v3/contenttype/forms"/>
  </ds:schemaRefs>
</ds:datastoreItem>
</file>

<file path=customXml/itemProps3.xml><?xml version="1.0" encoding="utf-8"?>
<ds:datastoreItem xmlns:ds="http://schemas.openxmlformats.org/officeDocument/2006/customXml" ds:itemID="{504E41F6-E51B-4E81-B188-E0739491F2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5164</TotalTime>
  <Words>2596</Words>
  <Application>Microsoft Office PowerPoint</Application>
  <PresentationFormat>Custom</PresentationFormat>
  <Paragraphs>240</Paragraphs>
  <Slides>15</Slides>
  <Notes>15</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MS PGothic</vt:lpstr>
      <vt:lpstr>Arial</vt:lpstr>
      <vt:lpstr>Calibri</vt:lpstr>
      <vt:lpstr>Calibri Light</vt:lpstr>
      <vt:lpstr>Helvetica Light</vt:lpstr>
      <vt:lpstr>Lato Black</vt:lpstr>
      <vt:lpstr>Lato Light</vt:lpstr>
      <vt:lpstr>Lato Regular</vt:lpstr>
      <vt:lpstr>LucidaGrande</vt:lpstr>
      <vt:lpstr>Titillium WebSemiBold</vt:lpstr>
      <vt:lpstr>Wingdings</vt:lpstr>
      <vt:lpstr>Custom Design</vt:lpstr>
      <vt:lpstr>Provider Engagement Program</vt:lpstr>
      <vt:lpstr>PowerPoint Presentation</vt:lpstr>
      <vt:lpstr>Training Objectives</vt:lpstr>
      <vt:lpstr>Provider Engagement</vt:lpstr>
      <vt:lpstr>Provider Engagement</vt:lpstr>
      <vt:lpstr>Provider Engagement Purpose</vt:lpstr>
      <vt:lpstr>Care1st Health Plan Arizona Behavioral Health Objectives</vt:lpstr>
      <vt:lpstr>Provider Objectives</vt:lpstr>
      <vt:lpstr>PowerPoint Presentation</vt:lpstr>
      <vt:lpstr>Provider Engagement Process</vt:lpstr>
      <vt:lpstr>Data Used in Provider Engagement</vt:lpstr>
      <vt:lpstr>Internal Review of Data</vt:lpstr>
      <vt:lpstr>Clinical Record Review</vt:lpstr>
      <vt:lpstr>Program Benefits</vt:lpstr>
      <vt:lpstr>PowerPoint Presentation</vt:lpstr>
    </vt:vector>
  </TitlesOfParts>
  <Manager>A. Courtney, SPM SXP</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WC_2017 Master PPTx LIBRARY_16x9 Format</dc:title>
  <dc:subject>Full Library Images</dc:subject>
  <dc:creator>Stellar X Productions</dc:creator>
  <cp:keywords/>
  <dc:description/>
  <cp:lastModifiedBy>Groh, Alan J</cp:lastModifiedBy>
  <cp:revision>233</cp:revision>
  <cp:lastPrinted>2017-09-17T09:25:22Z</cp:lastPrinted>
  <dcterms:created xsi:type="dcterms:W3CDTF">2017-08-24T01:06:42Z</dcterms:created>
  <dcterms:modified xsi:type="dcterms:W3CDTF">2021-03-08T18:45:58Z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0x010100E54DCD64554AC34A9F6C52D61D3F5336</vt:lpwstr>
  </property>
</Properties>
</file>